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01"/>
  </p:notesMasterIdLst>
  <p:sldIdLst>
    <p:sldId id="256" r:id="rId2"/>
    <p:sldId id="257" r:id="rId3"/>
    <p:sldId id="314" r:id="rId4"/>
    <p:sldId id="312" r:id="rId5"/>
    <p:sldId id="259" r:id="rId6"/>
    <p:sldId id="322" r:id="rId7"/>
    <p:sldId id="323" r:id="rId8"/>
    <p:sldId id="324" r:id="rId9"/>
    <p:sldId id="326" r:id="rId10"/>
    <p:sldId id="327" r:id="rId11"/>
    <p:sldId id="328" r:id="rId12"/>
    <p:sldId id="329" r:id="rId13"/>
    <p:sldId id="317" r:id="rId14"/>
    <p:sldId id="318" r:id="rId15"/>
    <p:sldId id="319" r:id="rId16"/>
    <p:sldId id="261" r:id="rId17"/>
    <p:sldId id="330" r:id="rId18"/>
    <p:sldId id="331" r:id="rId19"/>
    <p:sldId id="332" r:id="rId20"/>
    <p:sldId id="333" r:id="rId21"/>
    <p:sldId id="334" r:id="rId22"/>
    <p:sldId id="335" r:id="rId23"/>
    <p:sldId id="336" r:id="rId24"/>
    <p:sldId id="337" r:id="rId25"/>
    <p:sldId id="260" r:id="rId26"/>
    <p:sldId id="262" r:id="rId27"/>
    <p:sldId id="339" r:id="rId28"/>
    <p:sldId id="338" r:id="rId29"/>
    <p:sldId id="340" r:id="rId30"/>
    <p:sldId id="341" r:id="rId31"/>
    <p:sldId id="342" r:id="rId32"/>
    <p:sldId id="344" r:id="rId33"/>
    <p:sldId id="348" r:id="rId34"/>
    <p:sldId id="349" r:id="rId35"/>
    <p:sldId id="601" r:id="rId36"/>
    <p:sldId id="602" r:id="rId37"/>
    <p:sldId id="603" r:id="rId38"/>
    <p:sldId id="604" r:id="rId39"/>
    <p:sldId id="605" r:id="rId40"/>
    <p:sldId id="606" r:id="rId41"/>
    <p:sldId id="607" r:id="rId42"/>
    <p:sldId id="608" r:id="rId43"/>
    <p:sldId id="609" r:id="rId44"/>
    <p:sldId id="610" r:id="rId45"/>
    <p:sldId id="611" r:id="rId46"/>
    <p:sldId id="612" r:id="rId47"/>
    <p:sldId id="613" r:id="rId48"/>
    <p:sldId id="614" r:id="rId49"/>
    <p:sldId id="676" r:id="rId50"/>
    <p:sldId id="615" r:id="rId51"/>
    <p:sldId id="616" r:id="rId52"/>
    <p:sldId id="618" r:id="rId53"/>
    <p:sldId id="620" r:id="rId54"/>
    <p:sldId id="621" r:id="rId55"/>
    <p:sldId id="622" r:id="rId56"/>
    <p:sldId id="682" r:id="rId57"/>
    <p:sldId id="623" r:id="rId58"/>
    <p:sldId id="626" r:id="rId59"/>
    <p:sldId id="627" r:id="rId60"/>
    <p:sldId id="628" r:id="rId61"/>
    <p:sldId id="629" r:id="rId62"/>
    <p:sldId id="683" r:id="rId63"/>
    <p:sldId id="630" r:id="rId64"/>
    <p:sldId id="631" r:id="rId65"/>
    <p:sldId id="684" r:id="rId66"/>
    <p:sldId id="632" r:id="rId67"/>
    <p:sldId id="633" r:id="rId68"/>
    <p:sldId id="634" r:id="rId69"/>
    <p:sldId id="635" r:id="rId70"/>
    <p:sldId id="546" r:id="rId71"/>
    <p:sldId id="547" r:id="rId72"/>
    <p:sldId id="548" r:id="rId73"/>
    <p:sldId id="549" r:id="rId74"/>
    <p:sldId id="550" r:id="rId75"/>
    <p:sldId id="688" r:id="rId76"/>
    <p:sldId id="687" r:id="rId77"/>
    <p:sldId id="686" r:id="rId78"/>
    <p:sldId id="267" r:id="rId79"/>
    <p:sldId id="268" r:id="rId80"/>
    <p:sldId id="689" r:id="rId81"/>
    <p:sldId id="690" r:id="rId82"/>
    <p:sldId id="691" r:id="rId83"/>
    <p:sldId id="692" r:id="rId84"/>
    <p:sldId id="696" r:id="rId85"/>
    <p:sldId id="697" r:id="rId86"/>
    <p:sldId id="269" r:id="rId87"/>
    <p:sldId id="270" r:id="rId88"/>
    <p:sldId id="271" r:id="rId89"/>
    <p:sldId id="272" r:id="rId90"/>
    <p:sldId id="273" r:id="rId91"/>
    <p:sldId id="274" r:id="rId92"/>
    <p:sldId id="275" r:id="rId93"/>
    <p:sldId id="276" r:id="rId94"/>
    <p:sldId id="277" r:id="rId95"/>
    <p:sldId id="278" r:id="rId96"/>
    <p:sldId id="279" r:id="rId97"/>
    <p:sldId id="280" r:id="rId98"/>
    <p:sldId id="281" r:id="rId99"/>
    <p:sldId id="287"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4694"/>
  </p:normalViewPr>
  <p:slideViewPr>
    <p:cSldViewPr snapToGrid="0" snapToObjects="1">
      <p:cViewPr varScale="1">
        <p:scale>
          <a:sx n="121" d="100"/>
          <a:sy n="121" d="100"/>
        </p:scale>
        <p:origin x="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7.2154822391857165E-2"/>
          <c:w val="0.956835448200684"/>
          <c:h val="0.89388996707079826"/>
        </c:manualLayout>
      </c:layout>
      <c:barChart>
        <c:barDir val="bar"/>
        <c:grouping val="stacked"/>
        <c:varyColors val="0"/>
        <c:ser>
          <c:idx val="0"/>
          <c:order val="0"/>
          <c:tx>
            <c:strRef>
              <c:f>Sheet1!$B$1</c:f>
              <c:strCache>
                <c:ptCount val="1"/>
                <c:pt idx="0">
                  <c:v>Series 1</c:v>
                </c:pt>
              </c:strCache>
            </c:strRef>
          </c:tx>
          <c:spPr>
            <a:solidFill>
              <a:srgbClr val="E53671"/>
            </a:solidFill>
            <a:ln>
              <a:noFill/>
            </a:ln>
            <a:effectLst/>
          </c:spPr>
          <c:invertIfNegative val="0"/>
          <c:cat>
            <c:numRef>
              <c:f>Sheet1!$A$2:$A$13</c:f>
              <c:numCache>
                <c:formatCode>General</c:formatCode>
                <c:ptCount val="12"/>
              </c:numCache>
            </c:numRef>
          </c:cat>
          <c:val>
            <c:numRef>
              <c:f>Sheet1!$B$2:$B$13</c:f>
              <c:numCache>
                <c:formatCode>General</c:formatCode>
                <c:ptCount val="12"/>
                <c:pt idx="0" formatCode="0%">
                  <c:v>0.24</c:v>
                </c:pt>
                <c:pt idx="2" formatCode="0%">
                  <c:v>0.44</c:v>
                </c:pt>
                <c:pt idx="4" formatCode="0%">
                  <c:v>0.34</c:v>
                </c:pt>
                <c:pt idx="6" formatCode="0%">
                  <c:v>0.84</c:v>
                </c:pt>
                <c:pt idx="8" formatCode="0%">
                  <c:v>0.5</c:v>
                </c:pt>
                <c:pt idx="10" formatCode="0%">
                  <c:v>0.56000000000000005</c:v>
                </c:pt>
              </c:numCache>
            </c:numRef>
          </c:val>
          <c:extLst>
            <c:ext xmlns:c16="http://schemas.microsoft.com/office/drawing/2014/chart" uri="{C3380CC4-5D6E-409C-BE32-E72D297353CC}">
              <c16:uniqueId val="{00000000-BD8C-4695-95A4-28FDC696A6D0}"/>
            </c:ext>
          </c:extLst>
        </c:ser>
        <c:ser>
          <c:idx val="1"/>
          <c:order val="1"/>
          <c:tx>
            <c:strRef>
              <c:f>Sheet1!$C$1</c:f>
              <c:strCache>
                <c:ptCount val="1"/>
                <c:pt idx="0">
                  <c:v>Series 3</c:v>
                </c:pt>
              </c:strCache>
            </c:strRef>
          </c:tx>
          <c:spPr>
            <a:solidFill>
              <a:srgbClr val="DFE7F5"/>
            </a:solidFill>
            <a:ln>
              <a:noFill/>
            </a:ln>
            <a:effectLst/>
          </c:spPr>
          <c:invertIfNegative val="0"/>
          <c:cat>
            <c:numRef>
              <c:f>Sheet1!$A$2:$A$13</c:f>
              <c:numCache>
                <c:formatCode>General</c:formatCode>
                <c:ptCount val="12"/>
              </c:numCache>
            </c:numRef>
          </c:cat>
          <c:val>
            <c:numRef>
              <c:f>Sheet1!$C$2:$C$13</c:f>
              <c:numCache>
                <c:formatCode>General</c:formatCode>
                <c:ptCount val="12"/>
                <c:pt idx="0" formatCode="0%">
                  <c:v>0.76</c:v>
                </c:pt>
                <c:pt idx="2" formatCode="0%">
                  <c:v>0.56000000000000005</c:v>
                </c:pt>
                <c:pt idx="4" formatCode="0%">
                  <c:v>0.66</c:v>
                </c:pt>
                <c:pt idx="6" formatCode="0%">
                  <c:v>0.16</c:v>
                </c:pt>
                <c:pt idx="8" formatCode="0%">
                  <c:v>0.5</c:v>
                </c:pt>
                <c:pt idx="10" formatCode="0%">
                  <c:v>0.44</c:v>
                </c:pt>
              </c:numCache>
            </c:numRef>
          </c:val>
          <c:extLst>
            <c:ext xmlns:c16="http://schemas.microsoft.com/office/drawing/2014/chart" uri="{C3380CC4-5D6E-409C-BE32-E72D297353CC}">
              <c16:uniqueId val="{00000001-BD8C-4695-95A4-28FDC696A6D0}"/>
            </c:ext>
          </c:extLst>
        </c:ser>
        <c:dLbls>
          <c:showLegendKey val="0"/>
          <c:showVal val="0"/>
          <c:showCatName val="0"/>
          <c:showSerName val="0"/>
          <c:showPercent val="0"/>
          <c:showBubbleSize val="0"/>
        </c:dLbls>
        <c:gapWidth val="150"/>
        <c:overlap val="100"/>
        <c:axId val="302766264"/>
        <c:axId val="542997200"/>
      </c:barChart>
      <c:catAx>
        <c:axId val="302766264"/>
        <c:scaling>
          <c:orientation val="minMax"/>
        </c:scaling>
        <c:delete val="1"/>
        <c:axPos val="l"/>
        <c:numFmt formatCode="General" sourceLinked="1"/>
        <c:majorTickMark val="none"/>
        <c:minorTickMark val="none"/>
        <c:tickLblPos val="nextTo"/>
        <c:crossAx val="542997200"/>
        <c:crosses val="autoZero"/>
        <c:auto val="1"/>
        <c:lblAlgn val="ctr"/>
        <c:lblOffset val="100"/>
        <c:noMultiLvlLbl val="0"/>
      </c:catAx>
      <c:valAx>
        <c:axId val="542997200"/>
        <c:scaling>
          <c:orientation val="minMax"/>
        </c:scaling>
        <c:delete val="1"/>
        <c:axPos val="b"/>
        <c:numFmt formatCode="0%" sourceLinked="1"/>
        <c:majorTickMark val="none"/>
        <c:minorTickMark val="none"/>
        <c:tickLblPos val="nextTo"/>
        <c:crossAx val="302766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CA97A-C6FF-954E-AD83-1DB1B78FF4B9}"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C70348F-8A3E-F949-95D8-C60981055518}">
      <dgm:prSet phldrT="[Text]"/>
      <dgm:spPr/>
      <dgm:t>
        <a:bodyPr/>
        <a:lstStyle/>
        <a:p>
          <a:r>
            <a:rPr lang="en-US" dirty="0"/>
            <a:t>Capture</a:t>
          </a:r>
        </a:p>
      </dgm:t>
    </dgm:pt>
    <dgm:pt modelId="{EE07AFB5-AD4F-ED4A-8EE7-AAA35D50BBFF}" type="parTrans" cxnId="{2B4C2331-B108-9A4F-B684-14070344D977}">
      <dgm:prSet/>
      <dgm:spPr/>
      <dgm:t>
        <a:bodyPr/>
        <a:lstStyle/>
        <a:p>
          <a:endParaRPr lang="en-US"/>
        </a:p>
      </dgm:t>
    </dgm:pt>
    <dgm:pt modelId="{716F69AB-C2C3-6D42-B6AE-C5CADC0325AD}" type="sibTrans" cxnId="{2B4C2331-B108-9A4F-B684-14070344D977}">
      <dgm:prSet/>
      <dgm:spPr/>
      <dgm:t>
        <a:bodyPr/>
        <a:lstStyle/>
        <a:p>
          <a:endParaRPr lang="en-US"/>
        </a:p>
      </dgm:t>
    </dgm:pt>
    <dgm:pt modelId="{9166F79A-AF11-9143-B390-849276684BE0}">
      <dgm:prSet phldrT="[Text]"/>
      <dgm:spPr/>
      <dgm:t>
        <a:bodyPr/>
        <a:lstStyle/>
        <a:p>
          <a:r>
            <a:rPr lang="en-US" dirty="0"/>
            <a:t>Gather data</a:t>
          </a:r>
        </a:p>
      </dgm:t>
    </dgm:pt>
    <dgm:pt modelId="{D36B0439-25B7-BD4D-8DB2-C8DE5270D706}" type="parTrans" cxnId="{957AE70E-8A0E-2D46-A085-3859AAE8B1B8}">
      <dgm:prSet/>
      <dgm:spPr/>
      <dgm:t>
        <a:bodyPr/>
        <a:lstStyle/>
        <a:p>
          <a:endParaRPr lang="en-US"/>
        </a:p>
      </dgm:t>
    </dgm:pt>
    <dgm:pt modelId="{DDEB7C5F-5265-B54C-9197-B3024D7FAAE8}" type="sibTrans" cxnId="{957AE70E-8A0E-2D46-A085-3859AAE8B1B8}">
      <dgm:prSet/>
      <dgm:spPr/>
      <dgm:t>
        <a:bodyPr/>
        <a:lstStyle/>
        <a:p>
          <a:endParaRPr lang="en-US"/>
        </a:p>
      </dgm:t>
    </dgm:pt>
    <dgm:pt modelId="{24326EF7-0EA5-2F40-BF2F-A8906982C00F}">
      <dgm:prSet phldrT="[Text]"/>
      <dgm:spPr/>
      <dgm:t>
        <a:bodyPr/>
        <a:lstStyle/>
        <a:p>
          <a:r>
            <a:rPr lang="en-US" dirty="0"/>
            <a:t>Extract pertinent information from the data</a:t>
          </a:r>
        </a:p>
      </dgm:t>
    </dgm:pt>
    <dgm:pt modelId="{69D5D510-BBFF-D444-AD2F-1DB8C3CF81C6}" type="parTrans" cxnId="{EC5911D5-FEC4-9749-B572-18676F38E3E9}">
      <dgm:prSet/>
      <dgm:spPr/>
      <dgm:t>
        <a:bodyPr/>
        <a:lstStyle/>
        <a:p>
          <a:endParaRPr lang="en-US"/>
        </a:p>
      </dgm:t>
    </dgm:pt>
    <dgm:pt modelId="{A0EB87DC-6CDF-8B45-877D-B3ED1C04509F}" type="sibTrans" cxnId="{EC5911D5-FEC4-9749-B572-18676F38E3E9}">
      <dgm:prSet/>
      <dgm:spPr/>
      <dgm:t>
        <a:bodyPr/>
        <a:lstStyle/>
        <a:p>
          <a:endParaRPr lang="en-US"/>
        </a:p>
      </dgm:t>
    </dgm:pt>
    <dgm:pt modelId="{0C14F1B5-35AD-614C-9746-B006D155FF9B}">
      <dgm:prSet phldrT="[Text]"/>
      <dgm:spPr/>
      <dgm:t>
        <a:bodyPr/>
        <a:lstStyle/>
        <a:p>
          <a:r>
            <a:rPr lang="en-US" dirty="0"/>
            <a:t>Understand</a:t>
          </a:r>
        </a:p>
      </dgm:t>
    </dgm:pt>
    <dgm:pt modelId="{5884A7C2-E885-2841-89AB-0047CF1D6693}" type="parTrans" cxnId="{6DB36925-8D1C-F249-B160-642504DFAB1E}">
      <dgm:prSet/>
      <dgm:spPr/>
      <dgm:t>
        <a:bodyPr/>
        <a:lstStyle/>
        <a:p>
          <a:endParaRPr lang="en-US"/>
        </a:p>
      </dgm:t>
    </dgm:pt>
    <dgm:pt modelId="{3653F283-B4ED-8549-8CB9-7C0B53F402BA}" type="sibTrans" cxnId="{6DB36925-8D1C-F249-B160-642504DFAB1E}">
      <dgm:prSet/>
      <dgm:spPr/>
      <dgm:t>
        <a:bodyPr/>
        <a:lstStyle/>
        <a:p>
          <a:endParaRPr lang="en-US"/>
        </a:p>
      </dgm:t>
    </dgm:pt>
    <dgm:pt modelId="{AA5B832A-3A37-CF40-BF3D-9AB14F7CE211}">
      <dgm:prSet phldrT="[Text]"/>
      <dgm:spPr/>
      <dgm:t>
        <a:bodyPr/>
        <a:lstStyle/>
        <a:p>
          <a:r>
            <a:rPr lang="en-US" dirty="0"/>
            <a:t>Remove noisy data</a:t>
          </a:r>
        </a:p>
      </dgm:t>
    </dgm:pt>
    <dgm:pt modelId="{F365A2D9-F126-2C49-84B5-D1282FA2B6F3}" type="parTrans" cxnId="{8530805A-59F6-CA49-AFFE-25CFBBEE0F42}">
      <dgm:prSet/>
      <dgm:spPr/>
      <dgm:t>
        <a:bodyPr/>
        <a:lstStyle/>
        <a:p>
          <a:endParaRPr lang="en-US"/>
        </a:p>
      </dgm:t>
    </dgm:pt>
    <dgm:pt modelId="{C6423320-F518-F244-9F09-28C25D99204D}" type="sibTrans" cxnId="{8530805A-59F6-CA49-AFFE-25CFBBEE0F42}">
      <dgm:prSet/>
      <dgm:spPr/>
      <dgm:t>
        <a:bodyPr/>
        <a:lstStyle/>
        <a:p>
          <a:endParaRPr lang="en-US"/>
        </a:p>
      </dgm:t>
    </dgm:pt>
    <dgm:pt modelId="{88FB70A4-2794-D94A-95AE-BB51E3B6AFD7}">
      <dgm:prSet phldrT="[Text]"/>
      <dgm:spPr/>
      <dgm:t>
        <a:bodyPr/>
        <a:lstStyle/>
        <a:p>
          <a:r>
            <a:rPr lang="en-US" dirty="0"/>
            <a:t>Perform advanced analytics</a:t>
          </a:r>
        </a:p>
      </dgm:t>
    </dgm:pt>
    <dgm:pt modelId="{1635E335-B0C9-5048-9945-FB5CC947AFFB}" type="parTrans" cxnId="{668E9ECA-F9FC-BF46-ADCD-27D077196CBF}">
      <dgm:prSet/>
      <dgm:spPr/>
      <dgm:t>
        <a:bodyPr/>
        <a:lstStyle/>
        <a:p>
          <a:endParaRPr lang="en-US"/>
        </a:p>
      </dgm:t>
    </dgm:pt>
    <dgm:pt modelId="{0EC4E39B-3189-B94A-9EE7-D9D640CAA11B}" type="sibTrans" cxnId="{668E9ECA-F9FC-BF46-ADCD-27D077196CBF}">
      <dgm:prSet/>
      <dgm:spPr/>
      <dgm:t>
        <a:bodyPr/>
        <a:lstStyle/>
        <a:p>
          <a:endParaRPr lang="en-US"/>
        </a:p>
      </dgm:t>
    </dgm:pt>
    <dgm:pt modelId="{21A925A6-7FA5-D149-AE31-EDD07E8CECA5}">
      <dgm:prSet phldrT="[Text]"/>
      <dgm:spPr/>
      <dgm:t>
        <a:bodyPr/>
        <a:lstStyle/>
        <a:p>
          <a:r>
            <a:rPr lang="en-US" dirty="0"/>
            <a:t>Present</a:t>
          </a:r>
        </a:p>
      </dgm:t>
    </dgm:pt>
    <dgm:pt modelId="{E0227BF0-48C0-684A-85E0-5F04E78D2388}" type="parTrans" cxnId="{25C28648-B792-C143-B82E-BA6B26BDE8A9}">
      <dgm:prSet/>
      <dgm:spPr/>
      <dgm:t>
        <a:bodyPr/>
        <a:lstStyle/>
        <a:p>
          <a:endParaRPr lang="en-US"/>
        </a:p>
      </dgm:t>
    </dgm:pt>
    <dgm:pt modelId="{BB639254-8CC3-A449-AC9C-02D884CA7BE9}" type="sibTrans" cxnId="{25C28648-B792-C143-B82E-BA6B26BDE8A9}">
      <dgm:prSet/>
      <dgm:spPr/>
      <dgm:t>
        <a:bodyPr/>
        <a:lstStyle/>
        <a:p>
          <a:endParaRPr lang="en-US"/>
        </a:p>
      </dgm:t>
    </dgm:pt>
    <dgm:pt modelId="{BC61BECB-93B7-ED42-BC1D-A6EA051DA0A0}">
      <dgm:prSet phldrT="[Text]"/>
      <dgm:spPr/>
      <dgm:t>
        <a:bodyPr/>
        <a:lstStyle/>
        <a:p>
          <a:r>
            <a:rPr lang="en-US" dirty="0"/>
            <a:t>Summarize and evaluate the finding</a:t>
          </a:r>
        </a:p>
      </dgm:t>
    </dgm:pt>
    <dgm:pt modelId="{FEBDCD9E-5A02-FC46-A799-DD78485279B2}" type="parTrans" cxnId="{95A67A28-A818-0C40-8575-D6DDD5DF0BAD}">
      <dgm:prSet/>
      <dgm:spPr/>
      <dgm:t>
        <a:bodyPr/>
        <a:lstStyle/>
        <a:p>
          <a:endParaRPr lang="en-US"/>
        </a:p>
      </dgm:t>
    </dgm:pt>
    <dgm:pt modelId="{F6808DCA-3D64-9847-8557-6FBCDA8C9EF4}" type="sibTrans" cxnId="{95A67A28-A818-0C40-8575-D6DDD5DF0BAD}">
      <dgm:prSet/>
      <dgm:spPr/>
      <dgm:t>
        <a:bodyPr/>
        <a:lstStyle/>
        <a:p>
          <a:endParaRPr lang="en-US"/>
        </a:p>
      </dgm:t>
    </dgm:pt>
    <dgm:pt modelId="{B840D8A0-8C68-4A4C-97EA-219788D5CAEA}">
      <dgm:prSet phldrT="[Text]"/>
      <dgm:spPr/>
      <dgm:t>
        <a:bodyPr/>
        <a:lstStyle/>
        <a:p>
          <a:r>
            <a:rPr lang="en-US" dirty="0"/>
            <a:t>Present the findings</a:t>
          </a:r>
        </a:p>
      </dgm:t>
    </dgm:pt>
    <dgm:pt modelId="{525A94C5-3244-5C41-889B-BD3197DDAB25}" type="parTrans" cxnId="{C2F6D028-EA2B-0F49-94F9-C6DFEECAE312}">
      <dgm:prSet/>
      <dgm:spPr/>
      <dgm:t>
        <a:bodyPr/>
        <a:lstStyle/>
        <a:p>
          <a:endParaRPr lang="en-US"/>
        </a:p>
      </dgm:t>
    </dgm:pt>
    <dgm:pt modelId="{F750C8C8-210E-934A-8918-2492090E141A}" type="sibTrans" cxnId="{C2F6D028-EA2B-0F49-94F9-C6DFEECAE312}">
      <dgm:prSet/>
      <dgm:spPr/>
      <dgm:t>
        <a:bodyPr/>
        <a:lstStyle/>
        <a:p>
          <a:endParaRPr lang="en-US"/>
        </a:p>
      </dgm:t>
    </dgm:pt>
    <dgm:pt modelId="{02A423DE-3C65-CB4B-9297-1D0C3609E881}">
      <dgm:prSet phldrT="[Text]"/>
      <dgm:spPr/>
      <dgm:t>
        <a:bodyPr/>
        <a:lstStyle/>
        <a:p>
          <a:r>
            <a:rPr lang="en-US" dirty="0"/>
            <a:t>Preprocess the data</a:t>
          </a:r>
        </a:p>
      </dgm:t>
    </dgm:pt>
    <dgm:pt modelId="{0BBE0B99-AC77-FF45-B241-1497A313FA9B}" type="parTrans" cxnId="{E83EF1C9-46B6-8441-B0EA-6CC1930ABE7B}">
      <dgm:prSet/>
      <dgm:spPr/>
      <dgm:t>
        <a:bodyPr/>
        <a:lstStyle/>
        <a:p>
          <a:endParaRPr lang="en-US"/>
        </a:p>
      </dgm:t>
    </dgm:pt>
    <dgm:pt modelId="{ACB21028-737C-3245-9E5C-09ED7D51AC0A}" type="sibTrans" cxnId="{E83EF1C9-46B6-8441-B0EA-6CC1930ABE7B}">
      <dgm:prSet/>
      <dgm:spPr/>
      <dgm:t>
        <a:bodyPr/>
        <a:lstStyle/>
        <a:p>
          <a:endParaRPr lang="en-US"/>
        </a:p>
      </dgm:t>
    </dgm:pt>
    <dgm:pt modelId="{BDBFEE15-CBAA-4143-9614-A84B7FAEF1D3}" type="pres">
      <dgm:prSet presAssocID="{EFDCA97A-C6FF-954E-AD83-1DB1B78FF4B9}" presName="linearFlow" presStyleCnt="0">
        <dgm:presLayoutVars>
          <dgm:dir/>
          <dgm:animLvl val="lvl"/>
          <dgm:resizeHandles val="exact"/>
        </dgm:presLayoutVars>
      </dgm:prSet>
      <dgm:spPr/>
    </dgm:pt>
    <dgm:pt modelId="{03DC764F-4C3D-0143-855F-BFDB18FC74F9}" type="pres">
      <dgm:prSet presAssocID="{9C70348F-8A3E-F949-95D8-C60981055518}" presName="composite" presStyleCnt="0"/>
      <dgm:spPr/>
    </dgm:pt>
    <dgm:pt modelId="{CC3A90FC-3909-D645-9749-07118F243E7A}" type="pres">
      <dgm:prSet presAssocID="{9C70348F-8A3E-F949-95D8-C60981055518}" presName="parentText" presStyleLbl="alignNode1" presStyleIdx="0" presStyleCnt="3">
        <dgm:presLayoutVars>
          <dgm:chMax val="1"/>
          <dgm:bulletEnabled val="1"/>
        </dgm:presLayoutVars>
      </dgm:prSet>
      <dgm:spPr/>
    </dgm:pt>
    <dgm:pt modelId="{AA2EAC65-F3A7-E745-A0FF-AFC0B7F283D0}" type="pres">
      <dgm:prSet presAssocID="{9C70348F-8A3E-F949-95D8-C60981055518}" presName="descendantText" presStyleLbl="alignAcc1" presStyleIdx="0" presStyleCnt="3">
        <dgm:presLayoutVars>
          <dgm:bulletEnabled val="1"/>
        </dgm:presLayoutVars>
      </dgm:prSet>
      <dgm:spPr/>
    </dgm:pt>
    <dgm:pt modelId="{3BDC0059-4D90-2B47-9DA1-5D82DAB29A79}" type="pres">
      <dgm:prSet presAssocID="{716F69AB-C2C3-6D42-B6AE-C5CADC0325AD}" presName="sp" presStyleCnt="0"/>
      <dgm:spPr/>
    </dgm:pt>
    <dgm:pt modelId="{E565D612-3C73-A04C-814F-04C6BFB674E6}" type="pres">
      <dgm:prSet presAssocID="{0C14F1B5-35AD-614C-9746-B006D155FF9B}" presName="composite" presStyleCnt="0"/>
      <dgm:spPr/>
    </dgm:pt>
    <dgm:pt modelId="{F353A46F-16EF-D543-9B3F-5EC0F1F85AF2}" type="pres">
      <dgm:prSet presAssocID="{0C14F1B5-35AD-614C-9746-B006D155FF9B}" presName="parentText" presStyleLbl="alignNode1" presStyleIdx="1" presStyleCnt="3">
        <dgm:presLayoutVars>
          <dgm:chMax val="1"/>
          <dgm:bulletEnabled val="1"/>
        </dgm:presLayoutVars>
      </dgm:prSet>
      <dgm:spPr/>
    </dgm:pt>
    <dgm:pt modelId="{5AABFC32-21FD-194C-81E5-CCDAEEBEBEB1}" type="pres">
      <dgm:prSet presAssocID="{0C14F1B5-35AD-614C-9746-B006D155FF9B}" presName="descendantText" presStyleLbl="alignAcc1" presStyleIdx="1" presStyleCnt="3">
        <dgm:presLayoutVars>
          <dgm:bulletEnabled val="1"/>
        </dgm:presLayoutVars>
      </dgm:prSet>
      <dgm:spPr/>
    </dgm:pt>
    <dgm:pt modelId="{576DF5AC-8398-B749-AF0D-AA3C3A5F9934}" type="pres">
      <dgm:prSet presAssocID="{3653F283-B4ED-8549-8CB9-7C0B53F402BA}" presName="sp" presStyleCnt="0"/>
      <dgm:spPr/>
    </dgm:pt>
    <dgm:pt modelId="{E5BA0041-9D9B-6749-BDD9-FA01786A1D73}" type="pres">
      <dgm:prSet presAssocID="{21A925A6-7FA5-D149-AE31-EDD07E8CECA5}" presName="composite" presStyleCnt="0"/>
      <dgm:spPr/>
    </dgm:pt>
    <dgm:pt modelId="{0E3B7781-13A4-EB45-87B2-4BAE11AAFCAF}" type="pres">
      <dgm:prSet presAssocID="{21A925A6-7FA5-D149-AE31-EDD07E8CECA5}" presName="parentText" presStyleLbl="alignNode1" presStyleIdx="2" presStyleCnt="3">
        <dgm:presLayoutVars>
          <dgm:chMax val="1"/>
          <dgm:bulletEnabled val="1"/>
        </dgm:presLayoutVars>
      </dgm:prSet>
      <dgm:spPr/>
    </dgm:pt>
    <dgm:pt modelId="{1D4247C9-FAE6-F34D-AF20-0E69346177F5}" type="pres">
      <dgm:prSet presAssocID="{21A925A6-7FA5-D149-AE31-EDD07E8CECA5}" presName="descendantText" presStyleLbl="alignAcc1" presStyleIdx="2" presStyleCnt="3">
        <dgm:presLayoutVars>
          <dgm:bulletEnabled val="1"/>
        </dgm:presLayoutVars>
      </dgm:prSet>
      <dgm:spPr/>
    </dgm:pt>
  </dgm:ptLst>
  <dgm:cxnLst>
    <dgm:cxn modelId="{2206A208-1491-4E41-A1A5-64E2166A3F76}" type="presOf" srcId="{AA5B832A-3A37-CF40-BF3D-9AB14F7CE211}" destId="{5AABFC32-21FD-194C-81E5-CCDAEEBEBEB1}" srcOrd="0" destOrd="0" presId="urn:microsoft.com/office/officeart/2005/8/layout/chevron2"/>
    <dgm:cxn modelId="{E357F40A-A4E1-7A46-A97B-3FDE78BBFEB5}" type="presOf" srcId="{21A925A6-7FA5-D149-AE31-EDD07E8CECA5}" destId="{0E3B7781-13A4-EB45-87B2-4BAE11AAFCAF}" srcOrd="0" destOrd="0" presId="urn:microsoft.com/office/officeart/2005/8/layout/chevron2"/>
    <dgm:cxn modelId="{957AE70E-8A0E-2D46-A085-3859AAE8B1B8}" srcId="{9C70348F-8A3E-F949-95D8-C60981055518}" destId="{9166F79A-AF11-9143-B390-849276684BE0}" srcOrd="0" destOrd="0" parTransId="{D36B0439-25B7-BD4D-8DB2-C8DE5270D706}" sibTransId="{DDEB7C5F-5265-B54C-9197-B3024D7FAAE8}"/>
    <dgm:cxn modelId="{6DB36925-8D1C-F249-B160-642504DFAB1E}" srcId="{EFDCA97A-C6FF-954E-AD83-1DB1B78FF4B9}" destId="{0C14F1B5-35AD-614C-9746-B006D155FF9B}" srcOrd="1" destOrd="0" parTransId="{5884A7C2-E885-2841-89AB-0047CF1D6693}" sibTransId="{3653F283-B4ED-8549-8CB9-7C0B53F402BA}"/>
    <dgm:cxn modelId="{95A67A28-A818-0C40-8575-D6DDD5DF0BAD}" srcId="{21A925A6-7FA5-D149-AE31-EDD07E8CECA5}" destId="{BC61BECB-93B7-ED42-BC1D-A6EA051DA0A0}" srcOrd="0" destOrd="0" parTransId="{FEBDCD9E-5A02-FC46-A799-DD78485279B2}" sibTransId="{F6808DCA-3D64-9847-8557-6FBCDA8C9EF4}"/>
    <dgm:cxn modelId="{C2F6D028-EA2B-0F49-94F9-C6DFEECAE312}" srcId="{21A925A6-7FA5-D149-AE31-EDD07E8CECA5}" destId="{B840D8A0-8C68-4A4C-97EA-219788D5CAEA}" srcOrd="1" destOrd="0" parTransId="{525A94C5-3244-5C41-889B-BD3197DDAB25}" sibTransId="{F750C8C8-210E-934A-8918-2492090E141A}"/>
    <dgm:cxn modelId="{2B4C2331-B108-9A4F-B684-14070344D977}" srcId="{EFDCA97A-C6FF-954E-AD83-1DB1B78FF4B9}" destId="{9C70348F-8A3E-F949-95D8-C60981055518}" srcOrd="0" destOrd="0" parTransId="{EE07AFB5-AD4F-ED4A-8EE7-AAA35D50BBFF}" sibTransId="{716F69AB-C2C3-6D42-B6AE-C5CADC0325AD}"/>
    <dgm:cxn modelId="{682A6744-1296-8F45-A8B5-2C949076E2C3}" type="presOf" srcId="{9166F79A-AF11-9143-B390-849276684BE0}" destId="{AA2EAC65-F3A7-E745-A0FF-AFC0B7F283D0}" srcOrd="0" destOrd="0" presId="urn:microsoft.com/office/officeart/2005/8/layout/chevron2"/>
    <dgm:cxn modelId="{25C28648-B792-C143-B82E-BA6B26BDE8A9}" srcId="{EFDCA97A-C6FF-954E-AD83-1DB1B78FF4B9}" destId="{21A925A6-7FA5-D149-AE31-EDD07E8CECA5}" srcOrd="2" destOrd="0" parTransId="{E0227BF0-48C0-684A-85E0-5F04E78D2388}" sibTransId="{BB639254-8CC3-A449-AC9C-02D884CA7BE9}"/>
    <dgm:cxn modelId="{8530805A-59F6-CA49-AFFE-25CFBBEE0F42}" srcId="{0C14F1B5-35AD-614C-9746-B006D155FF9B}" destId="{AA5B832A-3A37-CF40-BF3D-9AB14F7CE211}" srcOrd="0" destOrd="0" parTransId="{F365A2D9-F126-2C49-84B5-D1282FA2B6F3}" sibTransId="{C6423320-F518-F244-9F09-28C25D99204D}"/>
    <dgm:cxn modelId="{D1127B82-C0FD-9D42-8035-5EFE043079D1}" type="presOf" srcId="{9C70348F-8A3E-F949-95D8-C60981055518}" destId="{CC3A90FC-3909-D645-9749-07118F243E7A}" srcOrd="0" destOrd="0" presId="urn:microsoft.com/office/officeart/2005/8/layout/chevron2"/>
    <dgm:cxn modelId="{BCE04C89-7702-314D-85A5-E516E8DD87CC}" type="presOf" srcId="{0C14F1B5-35AD-614C-9746-B006D155FF9B}" destId="{F353A46F-16EF-D543-9B3F-5EC0F1F85AF2}" srcOrd="0" destOrd="0" presId="urn:microsoft.com/office/officeart/2005/8/layout/chevron2"/>
    <dgm:cxn modelId="{462D368D-75ED-7A4E-8857-4E004230576F}" type="presOf" srcId="{B840D8A0-8C68-4A4C-97EA-219788D5CAEA}" destId="{1D4247C9-FAE6-F34D-AF20-0E69346177F5}" srcOrd="0" destOrd="1" presId="urn:microsoft.com/office/officeart/2005/8/layout/chevron2"/>
    <dgm:cxn modelId="{6ABE3C95-DEFD-644E-BD8D-A6BDE5A00CA8}" type="presOf" srcId="{24326EF7-0EA5-2F40-BF2F-A8906982C00F}" destId="{AA2EAC65-F3A7-E745-A0FF-AFC0B7F283D0}" srcOrd="0" destOrd="2" presId="urn:microsoft.com/office/officeart/2005/8/layout/chevron2"/>
    <dgm:cxn modelId="{9D634E96-837B-684C-9EC0-64DA30AB6E68}" type="presOf" srcId="{02A423DE-3C65-CB4B-9297-1D0C3609E881}" destId="{AA2EAC65-F3A7-E745-A0FF-AFC0B7F283D0}" srcOrd="0" destOrd="1" presId="urn:microsoft.com/office/officeart/2005/8/layout/chevron2"/>
    <dgm:cxn modelId="{37EBA09A-847B-514D-B78C-34987D31D9EC}" type="presOf" srcId="{EFDCA97A-C6FF-954E-AD83-1DB1B78FF4B9}" destId="{BDBFEE15-CBAA-4143-9614-A84B7FAEF1D3}" srcOrd="0" destOrd="0" presId="urn:microsoft.com/office/officeart/2005/8/layout/chevron2"/>
    <dgm:cxn modelId="{0D2EFFC8-E9C2-0845-90C8-7AAE0786F2CA}" type="presOf" srcId="{BC61BECB-93B7-ED42-BC1D-A6EA051DA0A0}" destId="{1D4247C9-FAE6-F34D-AF20-0E69346177F5}" srcOrd="0" destOrd="0" presId="urn:microsoft.com/office/officeart/2005/8/layout/chevron2"/>
    <dgm:cxn modelId="{E83EF1C9-46B6-8441-B0EA-6CC1930ABE7B}" srcId="{9C70348F-8A3E-F949-95D8-C60981055518}" destId="{02A423DE-3C65-CB4B-9297-1D0C3609E881}" srcOrd="1" destOrd="0" parTransId="{0BBE0B99-AC77-FF45-B241-1497A313FA9B}" sibTransId="{ACB21028-737C-3245-9E5C-09ED7D51AC0A}"/>
    <dgm:cxn modelId="{668E9ECA-F9FC-BF46-ADCD-27D077196CBF}" srcId="{0C14F1B5-35AD-614C-9746-B006D155FF9B}" destId="{88FB70A4-2794-D94A-95AE-BB51E3B6AFD7}" srcOrd="1" destOrd="0" parTransId="{1635E335-B0C9-5048-9945-FB5CC947AFFB}" sibTransId="{0EC4E39B-3189-B94A-9EE7-D9D640CAA11B}"/>
    <dgm:cxn modelId="{EC5911D5-FEC4-9749-B572-18676F38E3E9}" srcId="{9C70348F-8A3E-F949-95D8-C60981055518}" destId="{24326EF7-0EA5-2F40-BF2F-A8906982C00F}" srcOrd="2" destOrd="0" parTransId="{69D5D510-BBFF-D444-AD2F-1DB8C3CF81C6}" sibTransId="{A0EB87DC-6CDF-8B45-877D-B3ED1C04509F}"/>
    <dgm:cxn modelId="{1D03D0EB-EE65-D84C-A017-5F1757FC9168}" type="presOf" srcId="{88FB70A4-2794-D94A-95AE-BB51E3B6AFD7}" destId="{5AABFC32-21FD-194C-81E5-CCDAEEBEBEB1}" srcOrd="0" destOrd="1" presId="urn:microsoft.com/office/officeart/2005/8/layout/chevron2"/>
    <dgm:cxn modelId="{9B7E2E8E-57E2-E94A-AB30-5E8682738DC3}" type="presParOf" srcId="{BDBFEE15-CBAA-4143-9614-A84B7FAEF1D3}" destId="{03DC764F-4C3D-0143-855F-BFDB18FC74F9}" srcOrd="0" destOrd="0" presId="urn:microsoft.com/office/officeart/2005/8/layout/chevron2"/>
    <dgm:cxn modelId="{A506E7A2-A7B5-944D-9513-6E6DC5CE07B0}" type="presParOf" srcId="{03DC764F-4C3D-0143-855F-BFDB18FC74F9}" destId="{CC3A90FC-3909-D645-9749-07118F243E7A}" srcOrd="0" destOrd="0" presId="urn:microsoft.com/office/officeart/2005/8/layout/chevron2"/>
    <dgm:cxn modelId="{A541F3C8-1134-F04D-8754-92584BEB1D6F}" type="presParOf" srcId="{03DC764F-4C3D-0143-855F-BFDB18FC74F9}" destId="{AA2EAC65-F3A7-E745-A0FF-AFC0B7F283D0}" srcOrd="1" destOrd="0" presId="urn:microsoft.com/office/officeart/2005/8/layout/chevron2"/>
    <dgm:cxn modelId="{6664DDE2-27A8-A147-A1FD-3D746DB50412}" type="presParOf" srcId="{BDBFEE15-CBAA-4143-9614-A84B7FAEF1D3}" destId="{3BDC0059-4D90-2B47-9DA1-5D82DAB29A79}" srcOrd="1" destOrd="0" presId="urn:microsoft.com/office/officeart/2005/8/layout/chevron2"/>
    <dgm:cxn modelId="{2CF0A9C7-CC13-674F-B5F2-BE3FBDE51B95}" type="presParOf" srcId="{BDBFEE15-CBAA-4143-9614-A84B7FAEF1D3}" destId="{E565D612-3C73-A04C-814F-04C6BFB674E6}" srcOrd="2" destOrd="0" presId="urn:microsoft.com/office/officeart/2005/8/layout/chevron2"/>
    <dgm:cxn modelId="{92ADE904-A170-F743-9CAD-287B57D48F31}" type="presParOf" srcId="{E565D612-3C73-A04C-814F-04C6BFB674E6}" destId="{F353A46F-16EF-D543-9B3F-5EC0F1F85AF2}" srcOrd="0" destOrd="0" presId="urn:microsoft.com/office/officeart/2005/8/layout/chevron2"/>
    <dgm:cxn modelId="{180763DE-81CF-2844-87A3-6C6D5DAF030C}" type="presParOf" srcId="{E565D612-3C73-A04C-814F-04C6BFB674E6}" destId="{5AABFC32-21FD-194C-81E5-CCDAEEBEBEB1}" srcOrd="1" destOrd="0" presId="urn:microsoft.com/office/officeart/2005/8/layout/chevron2"/>
    <dgm:cxn modelId="{7391B886-C462-6449-878E-AD2CE224C3D8}" type="presParOf" srcId="{BDBFEE15-CBAA-4143-9614-A84B7FAEF1D3}" destId="{576DF5AC-8398-B749-AF0D-AA3C3A5F9934}" srcOrd="3" destOrd="0" presId="urn:microsoft.com/office/officeart/2005/8/layout/chevron2"/>
    <dgm:cxn modelId="{8DC88FB5-1BC2-A648-9511-F0EF459E5EA5}" type="presParOf" srcId="{BDBFEE15-CBAA-4143-9614-A84B7FAEF1D3}" destId="{E5BA0041-9D9B-6749-BDD9-FA01786A1D73}" srcOrd="4" destOrd="0" presId="urn:microsoft.com/office/officeart/2005/8/layout/chevron2"/>
    <dgm:cxn modelId="{46B51083-AE4E-A540-AC78-522E1A213E10}" type="presParOf" srcId="{E5BA0041-9D9B-6749-BDD9-FA01786A1D73}" destId="{0E3B7781-13A4-EB45-87B2-4BAE11AAFCAF}" srcOrd="0" destOrd="0" presId="urn:microsoft.com/office/officeart/2005/8/layout/chevron2"/>
    <dgm:cxn modelId="{714E3EEF-C97F-E649-B3B5-D450E668621E}" type="presParOf" srcId="{E5BA0041-9D9B-6749-BDD9-FA01786A1D73}" destId="{1D4247C9-FAE6-F34D-AF20-0E69346177F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9DAE79-F328-4CDD-9760-776923C219F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442339E-E22D-4255-9C48-9C173729B311}">
      <dgm:prSet/>
      <dgm:spPr/>
      <dgm:t>
        <a:bodyPr/>
        <a:lstStyle/>
        <a:p>
          <a:r>
            <a:rPr lang="en-US" dirty="0"/>
            <a:t>Business Intended Specific use cases – </a:t>
          </a:r>
        </a:p>
      </dgm:t>
    </dgm:pt>
    <dgm:pt modelId="{17A3393C-72A8-40A0-8725-4557C147A6A0}" type="parTrans" cxnId="{415D46D4-468A-4C53-90CC-33C21DA632A6}">
      <dgm:prSet/>
      <dgm:spPr/>
      <dgm:t>
        <a:bodyPr/>
        <a:lstStyle/>
        <a:p>
          <a:endParaRPr lang="en-US"/>
        </a:p>
      </dgm:t>
    </dgm:pt>
    <dgm:pt modelId="{77B0D513-2134-4764-98B5-B0C0D83FB566}" type="sibTrans" cxnId="{415D46D4-468A-4C53-90CC-33C21DA632A6}">
      <dgm:prSet/>
      <dgm:spPr/>
      <dgm:t>
        <a:bodyPr/>
        <a:lstStyle/>
        <a:p>
          <a:endParaRPr lang="en-US"/>
        </a:p>
      </dgm:t>
    </dgm:pt>
    <dgm:pt modelId="{0CCCBFF0-C836-41E6-B532-21860A74488C}">
      <dgm:prSet/>
      <dgm:spPr/>
      <dgm:t>
        <a:bodyPr/>
        <a:lstStyle/>
        <a:p>
          <a:r>
            <a:rPr lang="en-US" dirty="0"/>
            <a:t>Productivity based simple but powerful use cases</a:t>
          </a:r>
        </a:p>
      </dgm:t>
    </dgm:pt>
    <dgm:pt modelId="{C41B2513-4A82-4372-A45A-5ABB4D042A22}" type="parTrans" cxnId="{A7CF224F-C5B8-4A81-884A-134FCEE93E76}">
      <dgm:prSet/>
      <dgm:spPr/>
      <dgm:t>
        <a:bodyPr/>
        <a:lstStyle/>
        <a:p>
          <a:endParaRPr lang="en-US"/>
        </a:p>
      </dgm:t>
    </dgm:pt>
    <dgm:pt modelId="{DE6DF1AE-9779-4BA5-BCEF-15D4A2C48550}" type="sibTrans" cxnId="{A7CF224F-C5B8-4A81-884A-134FCEE93E76}">
      <dgm:prSet/>
      <dgm:spPr/>
      <dgm:t>
        <a:bodyPr/>
        <a:lstStyle/>
        <a:p>
          <a:endParaRPr lang="en-US"/>
        </a:p>
      </dgm:t>
    </dgm:pt>
    <dgm:pt modelId="{BDCEFF40-7A8F-4C2F-8413-E736BA606193}">
      <dgm:prSet/>
      <dgm:spPr/>
      <dgm:t>
        <a:bodyPr/>
        <a:lstStyle/>
        <a:p>
          <a:r>
            <a:rPr lang="en-US" dirty="0"/>
            <a:t>Use insights from historical data to make decisions – </a:t>
          </a:r>
        </a:p>
      </dgm:t>
    </dgm:pt>
    <dgm:pt modelId="{91EA2EAC-1A88-431F-87A4-B0008B642B19}" type="parTrans" cxnId="{14A8B85D-88B1-4090-B77D-9204A9755BDD}">
      <dgm:prSet/>
      <dgm:spPr/>
      <dgm:t>
        <a:bodyPr/>
        <a:lstStyle/>
        <a:p>
          <a:endParaRPr lang="en-US"/>
        </a:p>
      </dgm:t>
    </dgm:pt>
    <dgm:pt modelId="{E015B267-02A4-499D-86AF-367681280F81}" type="sibTrans" cxnId="{14A8B85D-88B1-4090-B77D-9204A9755BDD}">
      <dgm:prSet/>
      <dgm:spPr/>
      <dgm:t>
        <a:bodyPr/>
        <a:lstStyle/>
        <a:p>
          <a:endParaRPr lang="en-US"/>
        </a:p>
      </dgm:t>
    </dgm:pt>
    <dgm:pt modelId="{4A1D432D-DBA7-8540-93F5-8D0FCB4BA5CA}" type="pres">
      <dgm:prSet presAssocID="{DA9DAE79-F328-4CDD-9760-776923C219F9}" presName="linear" presStyleCnt="0">
        <dgm:presLayoutVars>
          <dgm:animLvl val="lvl"/>
          <dgm:resizeHandles val="exact"/>
        </dgm:presLayoutVars>
      </dgm:prSet>
      <dgm:spPr/>
    </dgm:pt>
    <dgm:pt modelId="{A31F3631-20CD-DB4A-9D6C-63B8902A7E23}" type="pres">
      <dgm:prSet presAssocID="{2442339E-E22D-4255-9C48-9C173729B311}" presName="parentText" presStyleLbl="node1" presStyleIdx="0" presStyleCnt="3">
        <dgm:presLayoutVars>
          <dgm:chMax val="0"/>
          <dgm:bulletEnabled val="1"/>
        </dgm:presLayoutVars>
      </dgm:prSet>
      <dgm:spPr/>
    </dgm:pt>
    <dgm:pt modelId="{AE6E6C4B-6845-5649-9EF2-CE113CF868AC}" type="pres">
      <dgm:prSet presAssocID="{77B0D513-2134-4764-98B5-B0C0D83FB566}" presName="spacer" presStyleCnt="0"/>
      <dgm:spPr/>
    </dgm:pt>
    <dgm:pt modelId="{A2BF14D9-74D8-AC49-81BE-AD41EE2FA823}" type="pres">
      <dgm:prSet presAssocID="{0CCCBFF0-C836-41E6-B532-21860A74488C}" presName="parentText" presStyleLbl="node1" presStyleIdx="1" presStyleCnt="3">
        <dgm:presLayoutVars>
          <dgm:chMax val="0"/>
          <dgm:bulletEnabled val="1"/>
        </dgm:presLayoutVars>
      </dgm:prSet>
      <dgm:spPr/>
    </dgm:pt>
    <dgm:pt modelId="{E2ADD912-6577-C449-A1A1-F63257F60572}" type="pres">
      <dgm:prSet presAssocID="{DE6DF1AE-9779-4BA5-BCEF-15D4A2C48550}" presName="spacer" presStyleCnt="0"/>
      <dgm:spPr/>
    </dgm:pt>
    <dgm:pt modelId="{2D91A986-ABB1-654E-845B-BC275C4F2D92}" type="pres">
      <dgm:prSet presAssocID="{BDCEFF40-7A8F-4C2F-8413-E736BA606193}" presName="parentText" presStyleLbl="node1" presStyleIdx="2" presStyleCnt="3">
        <dgm:presLayoutVars>
          <dgm:chMax val="0"/>
          <dgm:bulletEnabled val="1"/>
        </dgm:presLayoutVars>
      </dgm:prSet>
      <dgm:spPr/>
    </dgm:pt>
  </dgm:ptLst>
  <dgm:cxnLst>
    <dgm:cxn modelId="{F20B401F-C5B1-D44C-AE6E-B3E007303664}" type="presOf" srcId="{0CCCBFF0-C836-41E6-B532-21860A74488C}" destId="{A2BF14D9-74D8-AC49-81BE-AD41EE2FA823}" srcOrd="0" destOrd="0" presId="urn:microsoft.com/office/officeart/2005/8/layout/vList2"/>
    <dgm:cxn modelId="{A7CF224F-C5B8-4A81-884A-134FCEE93E76}" srcId="{DA9DAE79-F328-4CDD-9760-776923C219F9}" destId="{0CCCBFF0-C836-41E6-B532-21860A74488C}" srcOrd="1" destOrd="0" parTransId="{C41B2513-4A82-4372-A45A-5ABB4D042A22}" sibTransId="{DE6DF1AE-9779-4BA5-BCEF-15D4A2C48550}"/>
    <dgm:cxn modelId="{14A8B85D-88B1-4090-B77D-9204A9755BDD}" srcId="{DA9DAE79-F328-4CDD-9760-776923C219F9}" destId="{BDCEFF40-7A8F-4C2F-8413-E736BA606193}" srcOrd="2" destOrd="0" parTransId="{91EA2EAC-1A88-431F-87A4-B0008B642B19}" sibTransId="{E015B267-02A4-499D-86AF-367681280F81}"/>
    <dgm:cxn modelId="{40AC6984-34F4-CF49-AEA5-06A62BB33338}" type="presOf" srcId="{BDCEFF40-7A8F-4C2F-8413-E736BA606193}" destId="{2D91A986-ABB1-654E-845B-BC275C4F2D92}" srcOrd="0" destOrd="0" presId="urn:microsoft.com/office/officeart/2005/8/layout/vList2"/>
    <dgm:cxn modelId="{54CF5FA8-4879-0B4F-BAA9-71F53F5F4C24}" type="presOf" srcId="{2442339E-E22D-4255-9C48-9C173729B311}" destId="{A31F3631-20CD-DB4A-9D6C-63B8902A7E23}" srcOrd="0" destOrd="0" presId="urn:microsoft.com/office/officeart/2005/8/layout/vList2"/>
    <dgm:cxn modelId="{485F55AA-18F8-074B-B102-6FF60CCDE4C3}" type="presOf" srcId="{DA9DAE79-F328-4CDD-9760-776923C219F9}" destId="{4A1D432D-DBA7-8540-93F5-8D0FCB4BA5CA}" srcOrd="0" destOrd="0" presId="urn:microsoft.com/office/officeart/2005/8/layout/vList2"/>
    <dgm:cxn modelId="{415D46D4-468A-4C53-90CC-33C21DA632A6}" srcId="{DA9DAE79-F328-4CDD-9760-776923C219F9}" destId="{2442339E-E22D-4255-9C48-9C173729B311}" srcOrd="0" destOrd="0" parTransId="{17A3393C-72A8-40A0-8725-4557C147A6A0}" sibTransId="{77B0D513-2134-4764-98B5-B0C0D83FB566}"/>
    <dgm:cxn modelId="{62715439-D28B-D34D-BEC8-1ABEDF7118C7}" type="presParOf" srcId="{4A1D432D-DBA7-8540-93F5-8D0FCB4BA5CA}" destId="{A31F3631-20CD-DB4A-9D6C-63B8902A7E23}" srcOrd="0" destOrd="0" presId="urn:microsoft.com/office/officeart/2005/8/layout/vList2"/>
    <dgm:cxn modelId="{39F0B94C-F200-9749-8986-91199B971F5C}" type="presParOf" srcId="{4A1D432D-DBA7-8540-93F5-8D0FCB4BA5CA}" destId="{AE6E6C4B-6845-5649-9EF2-CE113CF868AC}" srcOrd="1" destOrd="0" presId="urn:microsoft.com/office/officeart/2005/8/layout/vList2"/>
    <dgm:cxn modelId="{B03B758D-8184-7B4F-8EAD-41A94AAC7684}" type="presParOf" srcId="{4A1D432D-DBA7-8540-93F5-8D0FCB4BA5CA}" destId="{A2BF14D9-74D8-AC49-81BE-AD41EE2FA823}" srcOrd="2" destOrd="0" presId="urn:microsoft.com/office/officeart/2005/8/layout/vList2"/>
    <dgm:cxn modelId="{47FB315B-086B-D04C-BD45-1C75DD3BD4E4}" type="presParOf" srcId="{4A1D432D-DBA7-8540-93F5-8D0FCB4BA5CA}" destId="{E2ADD912-6577-C449-A1A1-F63257F60572}" srcOrd="3" destOrd="0" presId="urn:microsoft.com/office/officeart/2005/8/layout/vList2"/>
    <dgm:cxn modelId="{3BED84C2-14A9-5D42-A208-4C82ABD80D9C}" type="presParOf" srcId="{4A1D432D-DBA7-8540-93F5-8D0FCB4BA5CA}" destId="{2D91A986-ABB1-654E-845B-BC275C4F2D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E6C940-104B-4A08-9948-4E5752EE78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DE8128-FDE3-40A8-811D-464312975A2F}">
      <dgm:prSet/>
      <dgm:spPr/>
      <dgm:t>
        <a:bodyPr/>
        <a:lstStyle/>
        <a:p>
          <a:r>
            <a:rPr lang="en-US" dirty="0"/>
            <a:t>Custom AI Model</a:t>
          </a:r>
        </a:p>
      </dgm:t>
    </dgm:pt>
    <dgm:pt modelId="{0362A471-64EB-405A-9A56-88AB44EACAC6}" type="parTrans" cxnId="{17869AA8-EA8A-4D09-8667-78B6FE7ECDFA}">
      <dgm:prSet/>
      <dgm:spPr/>
      <dgm:t>
        <a:bodyPr/>
        <a:lstStyle/>
        <a:p>
          <a:endParaRPr lang="en-US"/>
        </a:p>
      </dgm:t>
    </dgm:pt>
    <dgm:pt modelId="{D7793F43-E29B-47D2-AF81-94F40696E65E}" type="sibTrans" cxnId="{17869AA8-EA8A-4D09-8667-78B6FE7ECDFA}">
      <dgm:prSet/>
      <dgm:spPr/>
      <dgm:t>
        <a:bodyPr/>
        <a:lstStyle/>
        <a:p>
          <a:endParaRPr lang="en-US"/>
        </a:p>
      </dgm:t>
    </dgm:pt>
    <dgm:pt modelId="{06041CFF-31BB-460B-92D9-55EFEC6E75F1}">
      <dgm:prSet/>
      <dgm:spPr/>
      <dgm:t>
        <a:bodyPr/>
        <a:lstStyle/>
        <a:p>
          <a:r>
            <a:rPr lang="en-US"/>
            <a:t>Pre-built AI Model</a:t>
          </a:r>
        </a:p>
      </dgm:t>
    </dgm:pt>
    <dgm:pt modelId="{7C48E9E7-7F2F-4E44-955A-9D738D609CA3}" type="parTrans" cxnId="{E7AC9438-EBF5-4B34-8B54-087D29E4DA67}">
      <dgm:prSet/>
      <dgm:spPr/>
      <dgm:t>
        <a:bodyPr/>
        <a:lstStyle/>
        <a:p>
          <a:endParaRPr lang="en-US"/>
        </a:p>
      </dgm:t>
    </dgm:pt>
    <dgm:pt modelId="{C7F34D4E-8300-4867-800E-ABCDB3BC8726}" type="sibTrans" cxnId="{E7AC9438-EBF5-4B34-8B54-087D29E4DA67}">
      <dgm:prSet/>
      <dgm:spPr/>
      <dgm:t>
        <a:bodyPr/>
        <a:lstStyle/>
        <a:p>
          <a:endParaRPr lang="en-US"/>
        </a:p>
      </dgm:t>
    </dgm:pt>
    <dgm:pt modelId="{EE9D1E84-E53E-4ACA-ADD6-1C902C3AC557}">
      <dgm:prSet/>
      <dgm:spPr/>
      <dgm:t>
        <a:bodyPr/>
        <a:lstStyle/>
        <a:p>
          <a:r>
            <a:rPr lang="en-US" dirty="0"/>
            <a:t>Custom Prediction Model</a:t>
          </a:r>
        </a:p>
      </dgm:t>
    </dgm:pt>
    <dgm:pt modelId="{D0F9D18D-77F4-4A59-82B6-EB6589760F86}" type="parTrans" cxnId="{0978D5F7-CF64-4373-8EA5-F60BA2E8DC79}">
      <dgm:prSet/>
      <dgm:spPr/>
      <dgm:t>
        <a:bodyPr/>
        <a:lstStyle/>
        <a:p>
          <a:endParaRPr lang="en-US"/>
        </a:p>
      </dgm:t>
    </dgm:pt>
    <dgm:pt modelId="{8A55E8CF-1B67-4941-BFAB-4AB0EE22E102}" type="sibTrans" cxnId="{0978D5F7-CF64-4373-8EA5-F60BA2E8DC79}">
      <dgm:prSet/>
      <dgm:spPr/>
      <dgm:t>
        <a:bodyPr/>
        <a:lstStyle/>
        <a:p>
          <a:endParaRPr lang="en-US"/>
        </a:p>
      </dgm:t>
    </dgm:pt>
    <dgm:pt modelId="{F8EBE43B-100C-480D-AE7D-847F9B4E1518}" type="pres">
      <dgm:prSet presAssocID="{06E6C940-104B-4A08-9948-4E5752EE7815}" presName="root" presStyleCnt="0">
        <dgm:presLayoutVars>
          <dgm:dir/>
          <dgm:resizeHandles val="exact"/>
        </dgm:presLayoutVars>
      </dgm:prSet>
      <dgm:spPr/>
    </dgm:pt>
    <dgm:pt modelId="{72D2CE91-C3E5-48C9-BF4F-AF4A563ABBD4}" type="pres">
      <dgm:prSet presAssocID="{D8DE8128-FDE3-40A8-811D-464312975A2F}" presName="compNode" presStyleCnt="0"/>
      <dgm:spPr/>
    </dgm:pt>
    <dgm:pt modelId="{DDDBB4FA-919A-4282-8261-A9DF1F860FEA}" type="pres">
      <dgm:prSet presAssocID="{D8DE8128-FDE3-40A8-811D-464312975A2F}" presName="bgRect" presStyleLbl="bgShp" presStyleIdx="0" presStyleCnt="3"/>
      <dgm:spPr/>
    </dgm:pt>
    <dgm:pt modelId="{1D7B3B16-B183-4761-8F09-E5784F6C5FFF}" type="pres">
      <dgm:prSet presAssocID="{D8DE8128-FDE3-40A8-811D-464312975A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881E0DF-02A3-43B9-89A2-C76846B595FD}" type="pres">
      <dgm:prSet presAssocID="{D8DE8128-FDE3-40A8-811D-464312975A2F}" presName="spaceRect" presStyleCnt="0"/>
      <dgm:spPr/>
    </dgm:pt>
    <dgm:pt modelId="{E494F381-C9B5-4F14-8080-3282EE749029}" type="pres">
      <dgm:prSet presAssocID="{D8DE8128-FDE3-40A8-811D-464312975A2F}" presName="parTx" presStyleLbl="revTx" presStyleIdx="0" presStyleCnt="3">
        <dgm:presLayoutVars>
          <dgm:chMax val="0"/>
          <dgm:chPref val="0"/>
        </dgm:presLayoutVars>
      </dgm:prSet>
      <dgm:spPr/>
    </dgm:pt>
    <dgm:pt modelId="{2D87B4B5-6598-4935-AD71-A5D30ED3CF4B}" type="pres">
      <dgm:prSet presAssocID="{D7793F43-E29B-47D2-AF81-94F40696E65E}" presName="sibTrans" presStyleCnt="0"/>
      <dgm:spPr/>
    </dgm:pt>
    <dgm:pt modelId="{6D0A4DFC-225A-48A1-85DF-814B799C3718}" type="pres">
      <dgm:prSet presAssocID="{06041CFF-31BB-460B-92D9-55EFEC6E75F1}" presName="compNode" presStyleCnt="0"/>
      <dgm:spPr/>
    </dgm:pt>
    <dgm:pt modelId="{FE037029-3C3B-419C-B862-652800A6A6EF}" type="pres">
      <dgm:prSet presAssocID="{06041CFF-31BB-460B-92D9-55EFEC6E75F1}" presName="bgRect" presStyleLbl="bgShp" presStyleIdx="1" presStyleCnt="3"/>
      <dgm:spPr/>
    </dgm:pt>
    <dgm:pt modelId="{990E825D-CBA5-4A3C-90AC-18B2F74C5C8B}" type="pres">
      <dgm:prSet presAssocID="{06041CFF-31BB-460B-92D9-55EFEC6E7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17CFC7D-F4B0-4949-A7E2-C16B234C9911}" type="pres">
      <dgm:prSet presAssocID="{06041CFF-31BB-460B-92D9-55EFEC6E75F1}" presName="spaceRect" presStyleCnt="0"/>
      <dgm:spPr/>
    </dgm:pt>
    <dgm:pt modelId="{8E83255B-1810-44A7-91F4-4AEF7D2BC78B}" type="pres">
      <dgm:prSet presAssocID="{06041CFF-31BB-460B-92D9-55EFEC6E75F1}" presName="parTx" presStyleLbl="revTx" presStyleIdx="1" presStyleCnt="3">
        <dgm:presLayoutVars>
          <dgm:chMax val="0"/>
          <dgm:chPref val="0"/>
        </dgm:presLayoutVars>
      </dgm:prSet>
      <dgm:spPr/>
    </dgm:pt>
    <dgm:pt modelId="{9A1E8842-BDB2-4673-BFF1-E75CE7096E84}" type="pres">
      <dgm:prSet presAssocID="{C7F34D4E-8300-4867-800E-ABCDB3BC8726}" presName="sibTrans" presStyleCnt="0"/>
      <dgm:spPr/>
    </dgm:pt>
    <dgm:pt modelId="{05833460-F88B-4C06-9C84-411C699E4A64}" type="pres">
      <dgm:prSet presAssocID="{EE9D1E84-E53E-4ACA-ADD6-1C902C3AC557}" presName="compNode" presStyleCnt="0"/>
      <dgm:spPr/>
    </dgm:pt>
    <dgm:pt modelId="{2C319974-92B1-4BAC-924F-72EB70C2DA1C}" type="pres">
      <dgm:prSet presAssocID="{EE9D1E84-E53E-4ACA-ADD6-1C902C3AC557}" presName="bgRect" presStyleLbl="bgShp" presStyleIdx="2" presStyleCnt="3"/>
      <dgm:spPr/>
    </dgm:pt>
    <dgm:pt modelId="{7447FB50-3649-4F88-B574-1486ED160129}" type="pres">
      <dgm:prSet presAssocID="{EE9D1E84-E53E-4ACA-ADD6-1C902C3AC5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71A5DD-C437-476F-98FD-93900E7FD509}" type="pres">
      <dgm:prSet presAssocID="{EE9D1E84-E53E-4ACA-ADD6-1C902C3AC557}" presName="spaceRect" presStyleCnt="0"/>
      <dgm:spPr/>
    </dgm:pt>
    <dgm:pt modelId="{8C820F99-941D-4BF4-8A48-3EC9E81BE2CA}" type="pres">
      <dgm:prSet presAssocID="{EE9D1E84-E53E-4ACA-ADD6-1C902C3AC557}" presName="parTx" presStyleLbl="revTx" presStyleIdx="2" presStyleCnt="3">
        <dgm:presLayoutVars>
          <dgm:chMax val="0"/>
          <dgm:chPref val="0"/>
        </dgm:presLayoutVars>
      </dgm:prSet>
      <dgm:spPr/>
    </dgm:pt>
  </dgm:ptLst>
  <dgm:cxnLst>
    <dgm:cxn modelId="{F6899531-CF73-4742-BDC7-5CA77AEAB085}" type="presOf" srcId="{D8DE8128-FDE3-40A8-811D-464312975A2F}" destId="{E494F381-C9B5-4F14-8080-3282EE749029}" srcOrd="0" destOrd="0" presId="urn:microsoft.com/office/officeart/2018/2/layout/IconVerticalSolidList"/>
    <dgm:cxn modelId="{E7AC9438-EBF5-4B34-8B54-087D29E4DA67}" srcId="{06E6C940-104B-4A08-9948-4E5752EE7815}" destId="{06041CFF-31BB-460B-92D9-55EFEC6E75F1}" srcOrd="1" destOrd="0" parTransId="{7C48E9E7-7F2F-4E44-955A-9D738D609CA3}" sibTransId="{C7F34D4E-8300-4867-800E-ABCDB3BC8726}"/>
    <dgm:cxn modelId="{685F8E53-7D99-4672-A2A0-802D163BB5A7}" type="presOf" srcId="{EE9D1E84-E53E-4ACA-ADD6-1C902C3AC557}" destId="{8C820F99-941D-4BF4-8A48-3EC9E81BE2CA}" srcOrd="0" destOrd="0" presId="urn:microsoft.com/office/officeart/2018/2/layout/IconVerticalSolidList"/>
    <dgm:cxn modelId="{0B1C4181-0D24-49B6-8C9A-74C6B69CEE13}" type="presOf" srcId="{06041CFF-31BB-460B-92D9-55EFEC6E75F1}" destId="{8E83255B-1810-44A7-91F4-4AEF7D2BC78B}" srcOrd="0" destOrd="0" presId="urn:microsoft.com/office/officeart/2018/2/layout/IconVerticalSolidList"/>
    <dgm:cxn modelId="{17869AA8-EA8A-4D09-8667-78B6FE7ECDFA}" srcId="{06E6C940-104B-4A08-9948-4E5752EE7815}" destId="{D8DE8128-FDE3-40A8-811D-464312975A2F}" srcOrd="0" destOrd="0" parTransId="{0362A471-64EB-405A-9A56-88AB44EACAC6}" sibTransId="{D7793F43-E29B-47D2-AF81-94F40696E65E}"/>
    <dgm:cxn modelId="{A57FB9D8-9152-4BEB-8034-D7C0244490B4}" type="presOf" srcId="{06E6C940-104B-4A08-9948-4E5752EE7815}" destId="{F8EBE43B-100C-480D-AE7D-847F9B4E1518}" srcOrd="0" destOrd="0" presId="urn:microsoft.com/office/officeart/2018/2/layout/IconVerticalSolidList"/>
    <dgm:cxn modelId="{0978D5F7-CF64-4373-8EA5-F60BA2E8DC79}" srcId="{06E6C940-104B-4A08-9948-4E5752EE7815}" destId="{EE9D1E84-E53E-4ACA-ADD6-1C902C3AC557}" srcOrd="2" destOrd="0" parTransId="{D0F9D18D-77F4-4A59-82B6-EB6589760F86}" sibTransId="{8A55E8CF-1B67-4941-BFAB-4AB0EE22E102}"/>
    <dgm:cxn modelId="{6A0E00FB-A607-4B1A-8740-58AA3B9B08C0}" type="presParOf" srcId="{F8EBE43B-100C-480D-AE7D-847F9B4E1518}" destId="{72D2CE91-C3E5-48C9-BF4F-AF4A563ABBD4}" srcOrd="0" destOrd="0" presId="urn:microsoft.com/office/officeart/2018/2/layout/IconVerticalSolidList"/>
    <dgm:cxn modelId="{4F30AFF0-8906-4595-8681-9DDC784580AD}" type="presParOf" srcId="{72D2CE91-C3E5-48C9-BF4F-AF4A563ABBD4}" destId="{DDDBB4FA-919A-4282-8261-A9DF1F860FEA}" srcOrd="0" destOrd="0" presId="urn:microsoft.com/office/officeart/2018/2/layout/IconVerticalSolidList"/>
    <dgm:cxn modelId="{F58E06D1-7B85-42F5-86C3-56D6862BA072}" type="presParOf" srcId="{72D2CE91-C3E5-48C9-BF4F-AF4A563ABBD4}" destId="{1D7B3B16-B183-4761-8F09-E5784F6C5FFF}" srcOrd="1" destOrd="0" presId="urn:microsoft.com/office/officeart/2018/2/layout/IconVerticalSolidList"/>
    <dgm:cxn modelId="{FBBB024E-9B53-4A91-8E52-6ECE266FF85E}" type="presParOf" srcId="{72D2CE91-C3E5-48C9-BF4F-AF4A563ABBD4}" destId="{3881E0DF-02A3-43B9-89A2-C76846B595FD}" srcOrd="2" destOrd="0" presId="urn:microsoft.com/office/officeart/2018/2/layout/IconVerticalSolidList"/>
    <dgm:cxn modelId="{C6F38DF9-7D74-4EAB-B849-20A388FC91F7}" type="presParOf" srcId="{72D2CE91-C3E5-48C9-BF4F-AF4A563ABBD4}" destId="{E494F381-C9B5-4F14-8080-3282EE749029}" srcOrd="3" destOrd="0" presId="urn:microsoft.com/office/officeart/2018/2/layout/IconVerticalSolidList"/>
    <dgm:cxn modelId="{C487D1EC-F64C-48B2-B7B1-B93C7CFDED7E}" type="presParOf" srcId="{F8EBE43B-100C-480D-AE7D-847F9B4E1518}" destId="{2D87B4B5-6598-4935-AD71-A5D30ED3CF4B}" srcOrd="1" destOrd="0" presId="urn:microsoft.com/office/officeart/2018/2/layout/IconVerticalSolidList"/>
    <dgm:cxn modelId="{DF1F57BA-50BD-47D9-917B-479C3B9B12F7}" type="presParOf" srcId="{F8EBE43B-100C-480D-AE7D-847F9B4E1518}" destId="{6D0A4DFC-225A-48A1-85DF-814B799C3718}" srcOrd="2" destOrd="0" presId="urn:microsoft.com/office/officeart/2018/2/layout/IconVerticalSolidList"/>
    <dgm:cxn modelId="{3B7DF020-4CE4-406A-9695-8B4C1E2BB3B4}" type="presParOf" srcId="{6D0A4DFC-225A-48A1-85DF-814B799C3718}" destId="{FE037029-3C3B-419C-B862-652800A6A6EF}" srcOrd="0" destOrd="0" presId="urn:microsoft.com/office/officeart/2018/2/layout/IconVerticalSolidList"/>
    <dgm:cxn modelId="{955C9124-5C57-4077-B43C-4EC41C6AFA16}" type="presParOf" srcId="{6D0A4DFC-225A-48A1-85DF-814B799C3718}" destId="{990E825D-CBA5-4A3C-90AC-18B2F74C5C8B}" srcOrd="1" destOrd="0" presId="urn:microsoft.com/office/officeart/2018/2/layout/IconVerticalSolidList"/>
    <dgm:cxn modelId="{51AF30DD-B946-44E1-8370-1FEA99665EC7}" type="presParOf" srcId="{6D0A4DFC-225A-48A1-85DF-814B799C3718}" destId="{F17CFC7D-F4B0-4949-A7E2-C16B234C9911}" srcOrd="2" destOrd="0" presId="urn:microsoft.com/office/officeart/2018/2/layout/IconVerticalSolidList"/>
    <dgm:cxn modelId="{5C71033C-B502-46FC-822C-EEDACD6CDC2D}" type="presParOf" srcId="{6D0A4DFC-225A-48A1-85DF-814B799C3718}" destId="{8E83255B-1810-44A7-91F4-4AEF7D2BC78B}" srcOrd="3" destOrd="0" presId="urn:microsoft.com/office/officeart/2018/2/layout/IconVerticalSolidList"/>
    <dgm:cxn modelId="{38AAB0AD-98AC-4C4A-87BF-B2B23DCBC805}" type="presParOf" srcId="{F8EBE43B-100C-480D-AE7D-847F9B4E1518}" destId="{9A1E8842-BDB2-4673-BFF1-E75CE7096E84}" srcOrd="3" destOrd="0" presId="urn:microsoft.com/office/officeart/2018/2/layout/IconVerticalSolidList"/>
    <dgm:cxn modelId="{8F16FC29-A5FB-499C-9E36-1476EB621758}" type="presParOf" srcId="{F8EBE43B-100C-480D-AE7D-847F9B4E1518}" destId="{05833460-F88B-4C06-9C84-411C699E4A64}" srcOrd="4" destOrd="0" presId="urn:microsoft.com/office/officeart/2018/2/layout/IconVerticalSolidList"/>
    <dgm:cxn modelId="{E9844067-9A0B-41CE-B770-6762A6D9DFA9}" type="presParOf" srcId="{05833460-F88B-4C06-9C84-411C699E4A64}" destId="{2C319974-92B1-4BAC-924F-72EB70C2DA1C}" srcOrd="0" destOrd="0" presId="urn:microsoft.com/office/officeart/2018/2/layout/IconVerticalSolidList"/>
    <dgm:cxn modelId="{4B3F30F7-385B-4608-8E6C-CC00D0F6CCA1}" type="presParOf" srcId="{05833460-F88B-4C06-9C84-411C699E4A64}" destId="{7447FB50-3649-4F88-B574-1486ED160129}" srcOrd="1" destOrd="0" presId="urn:microsoft.com/office/officeart/2018/2/layout/IconVerticalSolidList"/>
    <dgm:cxn modelId="{84C75BD5-514D-42FC-A0A8-A648F8A5F532}" type="presParOf" srcId="{05833460-F88B-4C06-9C84-411C699E4A64}" destId="{D071A5DD-C437-476F-98FD-93900E7FD509}" srcOrd="2" destOrd="0" presId="urn:microsoft.com/office/officeart/2018/2/layout/IconVerticalSolidList"/>
    <dgm:cxn modelId="{6CDE1F65-03B9-410B-8B40-7B2B8979DB96}" type="presParOf" srcId="{05833460-F88B-4C06-9C84-411C699E4A64}" destId="{8C820F99-941D-4BF4-8A48-3EC9E81BE2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A90FC-3909-D645-9749-07118F243E7A}">
      <dsp:nvSpPr>
        <dsp:cNvPr id="0" name=""/>
        <dsp:cNvSpPr/>
      </dsp:nvSpPr>
      <dsp:spPr>
        <a:xfrm rot="5400000">
          <a:off x="-246790" y="249139"/>
          <a:ext cx="1645269" cy="1151688"/>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Capture</a:t>
          </a:r>
        </a:p>
      </dsp:txBody>
      <dsp:txXfrm rot="-5400000">
        <a:off x="1" y="578192"/>
        <a:ext cx="1151688" cy="493581"/>
      </dsp:txXfrm>
    </dsp:sp>
    <dsp:sp modelId="{AA2EAC65-F3A7-E745-A0FF-AFC0B7F283D0}">
      <dsp:nvSpPr>
        <dsp:cNvPr id="0" name=""/>
        <dsp:cNvSpPr/>
      </dsp:nvSpPr>
      <dsp:spPr>
        <a:xfrm rot="5400000">
          <a:off x="3083629" y="-1929591"/>
          <a:ext cx="1069425" cy="49333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Gather data</a:t>
          </a:r>
        </a:p>
        <a:p>
          <a:pPr marL="171450" lvl="1" indent="-171450" algn="l" defTabSz="800100">
            <a:lnSpc>
              <a:spcPct val="90000"/>
            </a:lnSpc>
            <a:spcBef>
              <a:spcPct val="0"/>
            </a:spcBef>
            <a:spcAft>
              <a:spcPct val="15000"/>
            </a:spcAft>
            <a:buChar char="•"/>
          </a:pPr>
          <a:r>
            <a:rPr lang="en-US" sz="1800" kern="1200" dirty="0"/>
            <a:t>Preprocess the data</a:t>
          </a:r>
        </a:p>
        <a:p>
          <a:pPr marL="171450" lvl="1" indent="-171450" algn="l" defTabSz="800100">
            <a:lnSpc>
              <a:spcPct val="90000"/>
            </a:lnSpc>
            <a:spcBef>
              <a:spcPct val="0"/>
            </a:spcBef>
            <a:spcAft>
              <a:spcPct val="15000"/>
            </a:spcAft>
            <a:buChar char="•"/>
          </a:pPr>
          <a:r>
            <a:rPr lang="en-US" sz="1800" kern="1200" dirty="0"/>
            <a:t>Extract pertinent information from the data</a:t>
          </a:r>
        </a:p>
      </dsp:txBody>
      <dsp:txXfrm rot="-5400000">
        <a:off x="1151689" y="54554"/>
        <a:ext cx="4881101" cy="965015"/>
      </dsp:txXfrm>
    </dsp:sp>
    <dsp:sp modelId="{F353A46F-16EF-D543-9B3F-5EC0F1F85AF2}">
      <dsp:nvSpPr>
        <dsp:cNvPr id="0" name=""/>
        <dsp:cNvSpPr/>
      </dsp:nvSpPr>
      <dsp:spPr>
        <a:xfrm rot="5400000">
          <a:off x="-246790" y="1700853"/>
          <a:ext cx="1645269" cy="1151688"/>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Understand</a:t>
          </a:r>
        </a:p>
      </dsp:txBody>
      <dsp:txXfrm rot="-5400000">
        <a:off x="1" y="2029906"/>
        <a:ext cx="1151688" cy="493581"/>
      </dsp:txXfrm>
    </dsp:sp>
    <dsp:sp modelId="{5AABFC32-21FD-194C-81E5-CCDAEEBEBEB1}">
      <dsp:nvSpPr>
        <dsp:cNvPr id="0" name=""/>
        <dsp:cNvSpPr/>
      </dsp:nvSpPr>
      <dsp:spPr>
        <a:xfrm rot="5400000">
          <a:off x="3083629" y="-477877"/>
          <a:ext cx="1069425" cy="49333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Remove noisy data</a:t>
          </a:r>
        </a:p>
        <a:p>
          <a:pPr marL="171450" lvl="1" indent="-171450" algn="l" defTabSz="800100">
            <a:lnSpc>
              <a:spcPct val="90000"/>
            </a:lnSpc>
            <a:spcBef>
              <a:spcPct val="0"/>
            </a:spcBef>
            <a:spcAft>
              <a:spcPct val="15000"/>
            </a:spcAft>
            <a:buChar char="•"/>
          </a:pPr>
          <a:r>
            <a:rPr lang="en-US" sz="1800" kern="1200" dirty="0"/>
            <a:t>Perform advanced analytics</a:t>
          </a:r>
        </a:p>
      </dsp:txBody>
      <dsp:txXfrm rot="-5400000">
        <a:off x="1151689" y="1506268"/>
        <a:ext cx="4881101" cy="965015"/>
      </dsp:txXfrm>
    </dsp:sp>
    <dsp:sp modelId="{0E3B7781-13A4-EB45-87B2-4BAE11AAFCAF}">
      <dsp:nvSpPr>
        <dsp:cNvPr id="0" name=""/>
        <dsp:cNvSpPr/>
      </dsp:nvSpPr>
      <dsp:spPr>
        <a:xfrm rot="5400000">
          <a:off x="-246790" y="3152566"/>
          <a:ext cx="1645269" cy="1151688"/>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Present</a:t>
          </a:r>
        </a:p>
      </dsp:txBody>
      <dsp:txXfrm rot="-5400000">
        <a:off x="1" y="3481619"/>
        <a:ext cx="1151688" cy="493581"/>
      </dsp:txXfrm>
    </dsp:sp>
    <dsp:sp modelId="{1D4247C9-FAE6-F34D-AF20-0E69346177F5}">
      <dsp:nvSpPr>
        <dsp:cNvPr id="0" name=""/>
        <dsp:cNvSpPr/>
      </dsp:nvSpPr>
      <dsp:spPr>
        <a:xfrm rot="5400000">
          <a:off x="3083629" y="973835"/>
          <a:ext cx="1069425" cy="49333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Summarize and evaluate the finding</a:t>
          </a:r>
        </a:p>
        <a:p>
          <a:pPr marL="171450" lvl="1" indent="-171450" algn="l" defTabSz="800100">
            <a:lnSpc>
              <a:spcPct val="90000"/>
            </a:lnSpc>
            <a:spcBef>
              <a:spcPct val="0"/>
            </a:spcBef>
            <a:spcAft>
              <a:spcPct val="15000"/>
            </a:spcAft>
            <a:buChar char="•"/>
          </a:pPr>
          <a:r>
            <a:rPr lang="en-US" sz="1800" kern="1200" dirty="0"/>
            <a:t>Present the findings</a:t>
          </a:r>
        </a:p>
      </dsp:txBody>
      <dsp:txXfrm rot="-5400000">
        <a:off x="1151689" y="2957981"/>
        <a:ext cx="4881101" cy="965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F3631-20CD-DB4A-9D6C-63B8902A7E23}">
      <dsp:nvSpPr>
        <dsp:cNvPr id="0" name=""/>
        <dsp:cNvSpPr/>
      </dsp:nvSpPr>
      <dsp:spPr>
        <a:xfrm>
          <a:off x="0" y="322956"/>
          <a:ext cx="6797675" cy="15912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Business Intended Specific use cases – </a:t>
          </a:r>
        </a:p>
      </dsp:txBody>
      <dsp:txXfrm>
        <a:off x="77676" y="400632"/>
        <a:ext cx="6642323" cy="1435848"/>
      </dsp:txXfrm>
    </dsp:sp>
    <dsp:sp modelId="{A2BF14D9-74D8-AC49-81BE-AD41EE2FA823}">
      <dsp:nvSpPr>
        <dsp:cNvPr id="0" name=""/>
        <dsp:cNvSpPr/>
      </dsp:nvSpPr>
      <dsp:spPr>
        <a:xfrm>
          <a:off x="0" y="2029356"/>
          <a:ext cx="6797675" cy="1591200"/>
        </a:xfrm>
        <a:prstGeom prst="roundRect">
          <a:avLst/>
        </a:prstGeom>
        <a:solidFill>
          <a:schemeClr val="accent2">
            <a:hueOff val="746370"/>
            <a:satOff val="-5489"/>
            <a:lumOff val="-255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Productivity based simple but powerful use cases</a:t>
          </a:r>
        </a:p>
      </dsp:txBody>
      <dsp:txXfrm>
        <a:off x="77676" y="2107032"/>
        <a:ext cx="6642323" cy="1435848"/>
      </dsp:txXfrm>
    </dsp:sp>
    <dsp:sp modelId="{2D91A986-ABB1-654E-845B-BC275C4F2D92}">
      <dsp:nvSpPr>
        <dsp:cNvPr id="0" name=""/>
        <dsp:cNvSpPr/>
      </dsp:nvSpPr>
      <dsp:spPr>
        <a:xfrm>
          <a:off x="0" y="3735756"/>
          <a:ext cx="6797675" cy="1591200"/>
        </a:xfrm>
        <a:prstGeom prst="roundRect">
          <a:avLst/>
        </a:prstGeom>
        <a:solidFill>
          <a:schemeClr val="accent2">
            <a:hueOff val="1492739"/>
            <a:satOff val="-10978"/>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Use insights from historical data to make decisions – </a:t>
          </a:r>
        </a:p>
      </dsp:txBody>
      <dsp:txXfrm>
        <a:off x="77676" y="3813432"/>
        <a:ext cx="6642323" cy="1435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BB4FA-919A-4282-8261-A9DF1F860FEA}">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B3B16-B183-4761-8F09-E5784F6C5FFF}">
      <dsp:nvSpPr>
        <dsp:cNvPr id="0" name=""/>
        <dsp:cNvSpPr/>
      </dsp:nvSpPr>
      <dsp:spPr>
        <a:xfrm>
          <a:off x="436480" y="325271"/>
          <a:ext cx="793601" cy="79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4F381-C9B5-4F14-8080-3282EE749029}">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dirty="0"/>
            <a:t>Custom AI Model</a:t>
          </a:r>
        </a:p>
      </dsp:txBody>
      <dsp:txXfrm>
        <a:off x="1666563" y="616"/>
        <a:ext cx="5243823" cy="1442911"/>
      </dsp:txXfrm>
    </dsp:sp>
    <dsp:sp modelId="{FE037029-3C3B-419C-B862-652800A6A6EF}">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E825D-CBA5-4A3C-90AC-18B2F74C5C8B}">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83255B-1810-44A7-91F4-4AEF7D2BC78B}">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Pre-built AI Model</a:t>
          </a:r>
        </a:p>
      </dsp:txBody>
      <dsp:txXfrm>
        <a:off x="1666563" y="1804256"/>
        <a:ext cx="5243823" cy="1442911"/>
      </dsp:txXfrm>
    </dsp:sp>
    <dsp:sp modelId="{2C319974-92B1-4BAC-924F-72EB70C2DA1C}">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7FB50-3649-4F88-B574-1486ED160129}">
      <dsp:nvSpPr>
        <dsp:cNvPr id="0" name=""/>
        <dsp:cNvSpPr/>
      </dsp:nvSpPr>
      <dsp:spPr>
        <a:xfrm>
          <a:off x="436480" y="3932551"/>
          <a:ext cx="793601" cy="79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820F99-941D-4BF4-8A48-3EC9E81BE2CA}">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dirty="0"/>
            <a:t>Custom Prediction Model</a:t>
          </a:r>
        </a:p>
      </dsp:txBody>
      <dsp:txXfrm>
        <a:off x="1666563" y="3607896"/>
        <a:ext cx="5243823" cy="14429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BD3B4-2588-9B43-B0A7-81EB088F8203}" type="datetimeFigureOut">
              <a:rPr lang="en-US" smtClean="0"/>
              <a:t>3/16/22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692A7-CBAA-5742-A9FF-0C844EB36215}" type="slidenum">
              <a:rPr lang="en-US" smtClean="0"/>
              <a:t>‹#›</a:t>
            </a:fld>
            <a:endParaRPr lang="en-US"/>
          </a:p>
        </p:txBody>
      </p:sp>
    </p:spTree>
    <p:extLst>
      <p:ext uri="{BB962C8B-B14F-4D97-AF65-F5344CB8AC3E}">
        <p14:creationId xmlns:p14="http://schemas.microsoft.com/office/powerpoint/2010/main" val="257515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9692A7-CBAA-5742-A9FF-0C844EB36215}" type="slidenum">
              <a:rPr lang="en-US" smtClean="0"/>
              <a:t>1</a:t>
            </a:fld>
            <a:endParaRPr lang="en-US"/>
          </a:p>
        </p:txBody>
      </p:sp>
    </p:spTree>
    <p:extLst>
      <p:ext uri="{BB962C8B-B14F-4D97-AF65-F5344CB8AC3E}">
        <p14:creationId xmlns:p14="http://schemas.microsoft.com/office/powerpoint/2010/main" val="3914738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2b84737e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2b84737e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2b84737e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2b84737e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92b84737e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92b84737e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2b84737ea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2b84737ea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2b84737ea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2b84737ea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2b84737ea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2b84737e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2b84737ea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2b84737e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2b84737ea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2b84737e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2b84737ea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2b84737e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2b84737ea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2b84737ea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9692A7-CBAA-5742-A9FF-0C844EB36215}" type="slidenum">
              <a:rPr lang="en-US" smtClean="0"/>
              <a:t>2</a:t>
            </a:fld>
            <a:endParaRPr lang="en-US"/>
          </a:p>
        </p:txBody>
      </p:sp>
    </p:spTree>
    <p:extLst>
      <p:ext uri="{BB962C8B-B14F-4D97-AF65-F5344CB8AC3E}">
        <p14:creationId xmlns:p14="http://schemas.microsoft.com/office/powerpoint/2010/main" val="1827894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2b84737ea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2b84737e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2b84737ea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2b84737ea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2b84737e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2b84737e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2b84737ea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2b84737ea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2b84737ea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2b84737ea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2b84737e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2b84737e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2b84737e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2b84737e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2b84737ea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2b84737ea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2b84737e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2b84737e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b093b21d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b093b21d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dataset</a:t>
            </a:r>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39</a:t>
            </a:fld>
            <a:endParaRPr lang="en-US" dirty="0"/>
          </a:p>
        </p:txBody>
      </p:sp>
    </p:spTree>
    <p:extLst>
      <p:ext uri="{BB962C8B-B14F-4D97-AF65-F5344CB8AC3E}">
        <p14:creationId xmlns:p14="http://schemas.microsoft.com/office/powerpoint/2010/main" val="93153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000000"/>
                </a:solidFill>
                <a:effectLst/>
                <a:cs typeface="Open Sans" panose="020B0606030504020204" pitchFamily="34" charset="0"/>
              </a:rPr>
              <a:t>number of documents where the term </a:t>
            </a:r>
            <a:r>
              <a:rPr kumimoji="0" lang="en-US" sz="1200" b="0" i="1" u="none" strike="noStrike" cap="none" normalizeH="0" baseline="0" dirty="0">
                <a:ln>
                  <a:noFill/>
                </a:ln>
                <a:solidFill>
                  <a:srgbClr val="000000"/>
                </a:solidFill>
                <a:effectLst/>
                <a:cs typeface="Open Sans" panose="020B0606030504020204" pitchFamily="34" charset="0"/>
              </a:rPr>
              <a:t>t</a:t>
            </a:r>
            <a:r>
              <a:rPr kumimoji="0" lang="en-US" sz="1200" b="0" i="0" u="none" strike="noStrike" cap="none" normalizeH="0" baseline="0" dirty="0">
                <a:ln>
                  <a:noFill/>
                </a:ln>
                <a:solidFill>
                  <a:srgbClr val="000000"/>
                </a:solidFill>
                <a:effectLst/>
                <a:cs typeface="Open Sans" panose="020B0606030504020204" pitchFamily="34" charset="0"/>
              </a:rPr>
              <a:t> appears </a:t>
            </a:r>
            <a:endParaRPr kumimoji="0" lang="en-US" sz="3200" b="0" i="0" u="none" strike="noStrike" cap="none" normalizeH="0" baseline="0" dirty="0">
              <a:ln>
                <a:noFill/>
              </a:ln>
              <a:solidFill>
                <a:schemeClr val="tx1"/>
              </a:solidFill>
              <a:effectLst/>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08E3BB6A-C8C6-4CE1-B31D-D41FC741C6B0}" type="slidenum">
              <a:rPr lang="en-US" smtClean="0"/>
              <a:pPr/>
              <a:t>43</a:t>
            </a:fld>
            <a:endParaRPr lang="en-US" dirty="0"/>
          </a:p>
        </p:txBody>
      </p:sp>
    </p:spTree>
    <p:extLst>
      <p:ext uri="{BB962C8B-B14F-4D97-AF65-F5344CB8AC3E}">
        <p14:creationId xmlns:p14="http://schemas.microsoft.com/office/powerpoint/2010/main" val="339668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45</a:t>
            </a:fld>
            <a:endParaRPr lang="en-US" dirty="0"/>
          </a:p>
        </p:txBody>
      </p:sp>
    </p:spTree>
    <p:extLst>
      <p:ext uri="{BB962C8B-B14F-4D97-AF65-F5344CB8AC3E}">
        <p14:creationId xmlns:p14="http://schemas.microsoft.com/office/powerpoint/2010/main" val="187737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46</a:t>
            </a:fld>
            <a:endParaRPr lang="en-US" dirty="0"/>
          </a:p>
        </p:txBody>
      </p:sp>
    </p:spTree>
    <p:extLst>
      <p:ext uri="{BB962C8B-B14F-4D97-AF65-F5344CB8AC3E}">
        <p14:creationId xmlns:p14="http://schemas.microsoft.com/office/powerpoint/2010/main" val="94378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inverse of similarity as a</a:t>
            </a:r>
            <a:r>
              <a:rPr lang="en-US" baseline="0" dirty="0"/>
              <a:t> distance measure</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69</a:t>
            </a:fld>
            <a:endParaRPr lang="en-US" dirty="0"/>
          </a:p>
        </p:txBody>
      </p:sp>
    </p:spTree>
    <p:extLst>
      <p:ext uri="{BB962C8B-B14F-4D97-AF65-F5344CB8AC3E}">
        <p14:creationId xmlns:p14="http://schemas.microsoft.com/office/powerpoint/2010/main" val="46970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72</a:t>
            </a:fld>
            <a:endParaRPr lang="en-US" dirty="0"/>
          </a:p>
        </p:txBody>
      </p:sp>
    </p:spTree>
    <p:extLst>
      <p:ext uri="{BB962C8B-B14F-4D97-AF65-F5344CB8AC3E}">
        <p14:creationId xmlns:p14="http://schemas.microsoft.com/office/powerpoint/2010/main" val="3690745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9692A7-CBAA-5742-A9FF-0C844EB36215}" type="slidenum">
              <a:rPr lang="en-US" smtClean="0"/>
              <a:t>79</a:t>
            </a:fld>
            <a:endParaRPr lang="en-US"/>
          </a:p>
        </p:txBody>
      </p:sp>
    </p:spTree>
    <p:extLst>
      <p:ext uri="{BB962C8B-B14F-4D97-AF65-F5344CB8AC3E}">
        <p14:creationId xmlns:p14="http://schemas.microsoft.com/office/powerpoint/2010/main" val="611107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3/16/22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788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3/16/22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24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3/16/22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869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cxnSp>
        <p:nvCxnSpPr>
          <p:cNvPr id="61" name="Google Shape;61;p11"/>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65" name="Google Shape;65;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5311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2641600" y="3886200"/>
            <a:ext cx="9144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12192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508000" y="934720"/>
            <a:ext cx="112776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12192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sz="1800" dirty="0">
              <a:latin typeface="Open Sans" panose="020B0606030504020204" pitchFamily="34" charset="0"/>
            </a:endParaRPr>
          </a:p>
        </p:txBody>
      </p:sp>
    </p:spTree>
    <p:extLst>
      <p:ext uri="{BB962C8B-B14F-4D97-AF65-F5344CB8AC3E}">
        <p14:creationId xmlns:p14="http://schemas.microsoft.com/office/powerpoint/2010/main" val="1973802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345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p:nvPr/>
        </p:nvSpPr>
        <p:spPr>
          <a:xfrm>
            <a:off x="-167" y="6727600"/>
            <a:ext cx="12192000" cy="1304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 name="Google Shape;23;p4"/>
          <p:cNvCxnSpPr/>
          <p:nvPr/>
        </p:nvCxnSpPr>
        <p:spPr>
          <a:xfrm>
            <a:off x="559233" y="1538927"/>
            <a:ext cx="5136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415600" y="496967"/>
            <a:ext cx="11360800" cy="860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415600" y="1890400"/>
            <a:ext cx="11360800" cy="4201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8118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3/16/22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587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3/16/22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08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3/16/22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98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3/16/22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128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3/16/22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91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3/16/22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156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3/16/22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8798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3/16/22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534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3/16/22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0101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 id="2147483739" r:id="rId12"/>
    <p:sldLayoutId id="2147483740" r:id="rId13"/>
    <p:sldLayoutId id="2147483741" r:id="rId14"/>
    <p:sldLayoutId id="2147483742" r:id="rId15"/>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40.png"/><Relationship Id="rId5" Type="http://schemas.openxmlformats.org/officeDocument/2006/relationships/image" Target="../media/image15.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xml"/><Relationship Id="rId7" Type="http://schemas.openxmlformats.org/officeDocument/2006/relationships/image" Target="../media/image4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20.png"/><Relationship Id="rId5" Type="http://schemas.openxmlformats.org/officeDocument/2006/relationships/notesSlide" Target="../notesSlides/notesSlide4.xml"/><Relationship Id="rId10" Type="http://schemas.openxmlformats.org/officeDocument/2006/relationships/image" Target="../media/image19.png"/><Relationship Id="rId4" Type="http://schemas.openxmlformats.org/officeDocument/2006/relationships/slideLayout" Target="../slideLayouts/slideLayout14.xml"/><Relationship Id="rId9"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1.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8.png"/><Relationship Id="rId5" Type="http://schemas.openxmlformats.org/officeDocument/2006/relationships/notesSlide" Target="../notesSlides/notesSlide5.xml"/><Relationship Id="rId4" Type="http://schemas.openxmlformats.org/officeDocument/2006/relationships/slideLayout" Target="../slideLayouts/slideLayout14.xml"/><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4.xml"/><Relationship Id="rId7" Type="http://schemas.openxmlformats.org/officeDocument/2006/relationships/image" Target="../media/image3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64.png"/><Relationship Id="rId10" Type="http://schemas.openxmlformats.org/officeDocument/2006/relationships/image" Target="../media/image35.png"/><Relationship Id="rId4" Type="http://schemas.openxmlformats.org/officeDocument/2006/relationships/image" Target="../media/image350.png"/><Relationship Id="rId9"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tags" Target="../tags/tag19.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7.jpeg"/><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20.xml"/><Relationship Id="rId5" Type="http://schemas.openxmlformats.org/officeDocument/2006/relationships/image" Target="../media/image45.png"/><Relationship Id="rId4" Type="http://schemas.openxmlformats.org/officeDocument/2006/relationships/image" Target="../media/image4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21.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i-builder/use-in-flow-overview" TargetMode="External"/><Relationship Id="rId2" Type="http://schemas.openxmlformats.org/officeDocument/2006/relationships/hyperlink" Target="https://docs.microsoft.com/en-us/ai-builder/use-in-powerapps-overview"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hyperlink" Target="mailto:vivekraja98@gmail.co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C056A-2B5D-284B-A0F1-AFFFE4E9D7B5}"/>
              </a:ext>
            </a:extLst>
          </p:cNvPr>
          <p:cNvSpPr>
            <a:spLocks noGrp="1"/>
          </p:cNvSpPr>
          <p:nvPr>
            <p:ph type="ctrTitle"/>
          </p:nvPr>
        </p:nvSpPr>
        <p:spPr>
          <a:xfrm>
            <a:off x="5289754" y="639097"/>
            <a:ext cx="6253317" cy="3686015"/>
          </a:xfrm>
        </p:spPr>
        <p:txBody>
          <a:bodyPr>
            <a:normAutofit/>
          </a:bodyPr>
          <a:lstStyle/>
          <a:p>
            <a:r>
              <a:rPr lang="en-US"/>
              <a:t>Data Analytics in Social Media</a:t>
            </a:r>
          </a:p>
        </p:txBody>
      </p:sp>
      <p:sp>
        <p:nvSpPr>
          <p:cNvPr id="3" name="Subtitle 2">
            <a:extLst>
              <a:ext uri="{FF2B5EF4-FFF2-40B4-BE49-F238E27FC236}">
                <a16:creationId xmlns:a16="http://schemas.microsoft.com/office/drawing/2014/main" id="{110FD501-9292-E74C-B35C-C5BDDB4BA62E}"/>
              </a:ext>
            </a:extLst>
          </p:cNvPr>
          <p:cNvSpPr>
            <a:spLocks noGrp="1"/>
          </p:cNvSpPr>
          <p:nvPr>
            <p:ph type="subTitle" idx="1"/>
          </p:nvPr>
        </p:nvSpPr>
        <p:spPr>
          <a:xfrm>
            <a:off x="5289753" y="4672739"/>
            <a:ext cx="6269347" cy="1021498"/>
          </a:xfrm>
        </p:spPr>
        <p:txBody>
          <a:bodyPr>
            <a:normAutofit/>
          </a:bodyPr>
          <a:lstStyle/>
          <a:p>
            <a:pPr>
              <a:lnSpc>
                <a:spcPct val="100000"/>
              </a:lnSpc>
            </a:pPr>
            <a:r>
              <a:rPr lang="en-US" sz="2000">
                <a:solidFill>
                  <a:schemeClr val="tx1">
                    <a:lumMod val="85000"/>
                    <a:lumOff val="15000"/>
                  </a:schemeClr>
                </a:solidFill>
              </a:rPr>
              <a:t>Vivek Raja P S</a:t>
            </a:r>
            <a:br>
              <a:rPr lang="en-US" sz="2000">
                <a:solidFill>
                  <a:schemeClr val="tx1">
                    <a:lumMod val="85000"/>
                    <a:lumOff val="15000"/>
                  </a:schemeClr>
                </a:solidFill>
              </a:rPr>
            </a:br>
            <a:r>
              <a:rPr lang="en-US" sz="2000">
                <a:solidFill>
                  <a:schemeClr val="tx1">
                    <a:lumMod val="85000"/>
                    <a:lumOff val="15000"/>
                  </a:schemeClr>
                </a:solidFill>
              </a:rPr>
              <a:t>Data Scientist @ NexStem</a:t>
            </a:r>
            <a:br>
              <a:rPr lang="en-US" sz="2000">
                <a:solidFill>
                  <a:schemeClr val="tx1">
                    <a:lumMod val="85000"/>
                    <a:lumOff val="15000"/>
                  </a:schemeClr>
                </a:solidFill>
              </a:rPr>
            </a:br>
            <a:endParaRPr lang="en-US" sz="2000">
              <a:solidFill>
                <a:schemeClr val="tx1">
                  <a:lumMod val="85000"/>
                  <a:lumOff val="15000"/>
                </a:schemeClr>
              </a:solidFill>
            </a:endParaRPr>
          </a:p>
        </p:txBody>
      </p:sp>
      <p:pic>
        <p:nvPicPr>
          <p:cNvPr id="5" name="Picture 4" descr="Digital financial graph">
            <a:extLst>
              <a:ext uri="{FF2B5EF4-FFF2-40B4-BE49-F238E27FC236}">
                <a16:creationId xmlns:a16="http://schemas.microsoft.com/office/drawing/2014/main" id="{67D4BC44-CEDE-4C4C-B373-B8286DEB340B}"/>
              </a:ext>
            </a:extLst>
          </p:cNvPr>
          <p:cNvPicPr>
            <a:picLocks noChangeAspect="1"/>
          </p:cNvPicPr>
          <p:nvPr/>
        </p:nvPicPr>
        <p:blipFill rotWithShape="1">
          <a:blip r:embed="rId3"/>
          <a:srcRect l="38634" r="23347"/>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8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9DE9-1702-3B45-8969-140E996EB4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4B285C-F549-2E47-B4A9-0A32745BC535}"/>
              </a:ext>
            </a:extLst>
          </p:cNvPr>
          <p:cNvSpPr>
            <a:spLocks noGrp="1"/>
          </p:cNvSpPr>
          <p:nvPr>
            <p:ph idx="1"/>
          </p:nvPr>
        </p:nvSpPr>
        <p:spPr/>
        <p:txBody>
          <a:bodyPr>
            <a:normAutofit fontScale="92500" lnSpcReduction="10000"/>
          </a:bodyPr>
          <a:lstStyle/>
          <a:p>
            <a:pPr fontAlgn="base"/>
            <a:r>
              <a:rPr lang="en-IN" dirty="0"/>
              <a:t>Social media analytics helps companies address these experiences and use them to:</a:t>
            </a:r>
          </a:p>
          <a:p>
            <a:pPr fontAlgn="base"/>
            <a:r>
              <a:rPr lang="en-IN" dirty="0"/>
              <a:t>Spot trends related to offerings and brands</a:t>
            </a:r>
          </a:p>
          <a:p>
            <a:pPr fontAlgn="base"/>
            <a:r>
              <a:rPr lang="en-IN" dirty="0"/>
              <a:t>Understand conversations — what is being said and how it is being received</a:t>
            </a:r>
          </a:p>
          <a:p>
            <a:pPr fontAlgn="base"/>
            <a:r>
              <a:rPr lang="en-IN" dirty="0"/>
              <a:t>Derive customer sentiment towards products and services</a:t>
            </a:r>
          </a:p>
          <a:p>
            <a:pPr fontAlgn="base"/>
            <a:r>
              <a:rPr lang="en-IN" dirty="0"/>
              <a:t>Gauge response to social media and other communications</a:t>
            </a:r>
          </a:p>
          <a:p>
            <a:pPr fontAlgn="base"/>
            <a:r>
              <a:rPr lang="en-IN" dirty="0"/>
              <a:t>Identify high-value features for a product or service</a:t>
            </a:r>
          </a:p>
          <a:p>
            <a:pPr fontAlgn="base"/>
            <a:r>
              <a:rPr lang="en-IN" dirty="0"/>
              <a:t>Uncover what competitors are saying and its effectiveness</a:t>
            </a:r>
          </a:p>
          <a:p>
            <a:pPr fontAlgn="base"/>
            <a:r>
              <a:rPr lang="en-IN" dirty="0"/>
              <a:t>Map how third-party partners and channels may affect performance</a:t>
            </a:r>
          </a:p>
          <a:p>
            <a:endParaRPr lang="en-US" dirty="0"/>
          </a:p>
        </p:txBody>
      </p:sp>
    </p:spTree>
    <p:extLst>
      <p:ext uri="{BB962C8B-B14F-4D97-AF65-F5344CB8AC3E}">
        <p14:creationId xmlns:p14="http://schemas.microsoft.com/office/powerpoint/2010/main" val="176705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4E87-89B4-6749-ABC4-EEBF1967E15C}"/>
              </a:ext>
            </a:extLst>
          </p:cNvPr>
          <p:cNvSpPr>
            <a:spLocks noGrp="1"/>
          </p:cNvSpPr>
          <p:nvPr>
            <p:ph type="title"/>
          </p:nvPr>
        </p:nvSpPr>
        <p:spPr/>
        <p:txBody>
          <a:bodyPr>
            <a:normAutofit fontScale="90000"/>
          </a:bodyPr>
          <a:lstStyle/>
          <a:p>
            <a:pPr fontAlgn="base"/>
            <a:r>
              <a:rPr lang="en-IN" dirty="0"/>
              <a:t>These strategies affect a range of business activity:</a:t>
            </a:r>
            <a:br>
              <a:rPr lang="en-IN" dirty="0"/>
            </a:br>
            <a:br>
              <a:rPr lang="en-IN" dirty="0"/>
            </a:br>
            <a:br>
              <a:rPr lang="en-IN" dirty="0"/>
            </a:br>
            <a:br>
              <a:rPr lang="en-IN" dirty="0"/>
            </a:br>
            <a:r>
              <a:rPr lang="en-IN" dirty="0"/>
              <a:t>These strategies affect a range of business activity:</a:t>
            </a:r>
            <a:br>
              <a:rPr lang="en-IN" dirty="0"/>
            </a:br>
            <a:br>
              <a:rPr lang="en-IN" dirty="0"/>
            </a:br>
            <a:br>
              <a:rPr lang="en-IN" dirty="0"/>
            </a:br>
            <a:br>
              <a:rPr lang="en-IN" dirty="0"/>
            </a:br>
            <a:r>
              <a:rPr lang="en-IN" dirty="0"/>
              <a:t>These strategies affect a range of business activity:</a:t>
            </a:r>
            <a:br>
              <a:rPr lang="en-IN" dirty="0"/>
            </a:br>
            <a:br>
              <a:rPr lang="en-IN" dirty="0"/>
            </a:br>
            <a:br>
              <a:rPr lang="en-IN" dirty="0"/>
            </a:br>
            <a:br>
              <a:rPr lang="en-IN" dirty="0"/>
            </a:br>
            <a:r>
              <a:rPr lang="en-IN" dirty="0"/>
              <a:t>These strategies affect a range of business activity:</a:t>
            </a:r>
            <a:br>
              <a:rPr lang="en-IN" dirty="0"/>
            </a:br>
            <a:br>
              <a:rPr lang="en-IN" dirty="0"/>
            </a:br>
            <a:br>
              <a:rPr lang="en-IN" dirty="0"/>
            </a:br>
            <a:br>
              <a:rPr lang="en-IN" dirty="0"/>
            </a:br>
            <a:r>
              <a:rPr lang="en-IN" dirty="0"/>
              <a:t>Business Activities</a:t>
            </a:r>
            <a:endParaRPr lang="en-US" dirty="0"/>
          </a:p>
        </p:txBody>
      </p:sp>
      <p:sp>
        <p:nvSpPr>
          <p:cNvPr id="3" name="Content Placeholder 2">
            <a:extLst>
              <a:ext uri="{FF2B5EF4-FFF2-40B4-BE49-F238E27FC236}">
                <a16:creationId xmlns:a16="http://schemas.microsoft.com/office/drawing/2014/main" id="{84230915-74B9-2344-8746-E2D3DB8A429D}"/>
              </a:ext>
            </a:extLst>
          </p:cNvPr>
          <p:cNvSpPr>
            <a:spLocks noGrp="1"/>
          </p:cNvSpPr>
          <p:nvPr>
            <p:ph idx="1"/>
          </p:nvPr>
        </p:nvSpPr>
        <p:spPr/>
        <p:txBody>
          <a:bodyPr>
            <a:normAutofit fontScale="70000" lnSpcReduction="20000"/>
          </a:bodyPr>
          <a:lstStyle/>
          <a:p>
            <a:pPr fontAlgn="base"/>
            <a:r>
              <a:rPr lang="en-IN" b="1" dirty="0"/>
              <a:t>Product development</a:t>
            </a:r>
            <a:r>
              <a:rPr lang="en-IN" dirty="0"/>
              <a:t> - </a:t>
            </a:r>
            <a:r>
              <a:rPr lang="en-IN" dirty="0" err="1"/>
              <a:t>Analyzing</a:t>
            </a:r>
            <a:r>
              <a:rPr lang="en-IN" dirty="0"/>
              <a:t> an aggregate of Facebook posts, tweets and Amazon product reviews can deliver a clearer picture of customer pain points, shifting needs and desired features. Trends can be identified and tracked to shape the management of existing product lines as well as guide new product development.</a:t>
            </a:r>
          </a:p>
          <a:p>
            <a:pPr fontAlgn="base"/>
            <a:r>
              <a:rPr lang="en-IN" b="1" dirty="0"/>
              <a:t>Customer experience</a:t>
            </a:r>
            <a:r>
              <a:rPr lang="en-IN" dirty="0"/>
              <a:t> - An IBM study discovered “organizations are evolving from product-led to experience-led businesses.” </a:t>
            </a:r>
            <a:r>
              <a:rPr lang="en-IN" dirty="0" err="1"/>
              <a:t>Behavioral</a:t>
            </a:r>
            <a:r>
              <a:rPr lang="en-IN" dirty="0"/>
              <a:t> analysis can be applied across social channels to capitalize on micro-moments to delight customers and increase loyalty and lifetime value.</a:t>
            </a:r>
            <a:br>
              <a:rPr lang="en-IN" dirty="0"/>
            </a:br>
            <a:r>
              <a:rPr lang="en-IN" dirty="0"/>
              <a:t>Branding - Social media may be the world’s largest focus group. Natural language processing and sentiment analysis can continually monitor positive or negative expectations to maintain brand health, refine positioning and develop new brand attributes.</a:t>
            </a:r>
          </a:p>
          <a:p>
            <a:pPr fontAlgn="base"/>
            <a:r>
              <a:rPr lang="en-IN" b="1" dirty="0"/>
              <a:t>Competitive Analysis</a:t>
            </a:r>
            <a:r>
              <a:rPr lang="en-IN" dirty="0"/>
              <a:t> - Understanding what competitors are doing and how customers are responding is always critical. For example, a competitor may indicate that they are foregoing a niche market, creating an opportunity. Or a spike in positive mentions for a new product can alert organizations to market disruptors.</a:t>
            </a:r>
          </a:p>
          <a:p>
            <a:pPr fontAlgn="base"/>
            <a:r>
              <a:rPr lang="en-IN" b="1" dirty="0"/>
              <a:t>Operational efficiency</a:t>
            </a:r>
            <a:r>
              <a:rPr lang="en-IN" dirty="0"/>
              <a:t> – Deep analysis of social media can help organizations improve how they gauge demand. Retailers and others can use that information to manage inventory and suppliers, reduce costs and optimize resources.</a:t>
            </a:r>
          </a:p>
          <a:p>
            <a:endParaRPr lang="en-US" dirty="0"/>
          </a:p>
        </p:txBody>
      </p:sp>
    </p:spTree>
    <p:extLst>
      <p:ext uri="{BB962C8B-B14F-4D97-AF65-F5344CB8AC3E}">
        <p14:creationId xmlns:p14="http://schemas.microsoft.com/office/powerpoint/2010/main" val="265600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D2FA-5BB9-BA4F-A03C-F6139D1D8935}"/>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pPr algn="ctr" fontAlgn="base"/>
            <a:r>
              <a:rPr lang="en-IN" sz="3600" dirty="0">
                <a:solidFill>
                  <a:schemeClr val="tx1"/>
                </a:solidFill>
              </a:rPr>
              <a:t>Key capabilities of effective social media analytics</a:t>
            </a:r>
          </a:p>
        </p:txBody>
      </p:sp>
    </p:spTree>
    <p:extLst>
      <p:ext uri="{BB962C8B-B14F-4D97-AF65-F5344CB8AC3E}">
        <p14:creationId xmlns:p14="http://schemas.microsoft.com/office/powerpoint/2010/main" val="416350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8354" y="775362"/>
            <a:ext cx="4948238" cy="886968"/>
          </a:xfrm>
        </p:spPr>
        <p:txBody>
          <a:bodyPr>
            <a:normAutofit fontScale="90000"/>
          </a:bodyPr>
          <a:lstStyle/>
          <a:p>
            <a:r>
              <a:rPr lang="en-US" dirty="0"/>
              <a:t>Social Media Analytics Process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51886822"/>
              </p:ext>
            </p:extLst>
          </p:nvPr>
        </p:nvGraphicFramePr>
        <p:xfrm>
          <a:off x="3329976" y="2029969"/>
          <a:ext cx="6084995" cy="4553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78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Capture</a:t>
            </a:r>
          </a:p>
        </p:txBody>
      </p:sp>
      <p:sp>
        <p:nvSpPr>
          <p:cNvPr id="3" name="Content Placeholder 2"/>
          <p:cNvSpPr>
            <a:spLocks noGrp="1"/>
          </p:cNvSpPr>
          <p:nvPr>
            <p:ph idx="1"/>
          </p:nvPr>
        </p:nvSpPr>
        <p:spPr>
          <a:xfrm>
            <a:off x="3610882" y="2173967"/>
            <a:ext cx="6050976" cy="3889697"/>
          </a:xfrm>
        </p:spPr>
        <p:txBody>
          <a:bodyPr/>
          <a:lstStyle/>
          <a:p>
            <a:r>
              <a:rPr lang="en-US" dirty="0"/>
              <a:t>Identify conversations on social media platforms related to its activities and interests.</a:t>
            </a:r>
          </a:p>
          <a:p>
            <a:r>
              <a:rPr lang="en-US" dirty="0"/>
              <a:t>The capture phase covers popular platforms such as Facebook, Twitter, LinkedIn, YouTube, </a:t>
            </a:r>
            <a:r>
              <a:rPr lang="en-US" dirty="0" err="1"/>
              <a:t>Pinterest</a:t>
            </a:r>
            <a:r>
              <a:rPr lang="en-US" dirty="0"/>
              <a:t>,</a:t>
            </a:r>
            <a:r>
              <a:rPr lang="fr-FR" dirty="0" err="1"/>
              <a:t>Tumblr</a:t>
            </a:r>
            <a:endParaRPr lang="fr-FR" dirty="0"/>
          </a:p>
          <a:p>
            <a:r>
              <a:rPr lang="fr-FR" dirty="0" err="1"/>
              <a:t>Some</a:t>
            </a:r>
            <a:r>
              <a:rPr lang="fr-FR" dirty="0"/>
              <a:t> </a:t>
            </a:r>
            <a:r>
              <a:rPr lang="fr-FR" dirty="0" err="1"/>
              <a:t>ways</a:t>
            </a:r>
            <a:r>
              <a:rPr lang="fr-FR" dirty="0"/>
              <a:t> to capture data: </a:t>
            </a:r>
            <a:r>
              <a:rPr lang="fr-FR" dirty="0" err="1"/>
              <a:t>using</a:t>
            </a:r>
            <a:r>
              <a:rPr lang="fr-FR" dirty="0"/>
              <a:t> Cloud-</a:t>
            </a:r>
            <a:r>
              <a:rPr lang="fr-FR" dirty="0" err="1"/>
              <a:t>based</a:t>
            </a:r>
            <a:r>
              <a:rPr lang="fr-FR" dirty="0"/>
              <a:t> </a:t>
            </a:r>
            <a:r>
              <a:rPr lang="fr-FR" dirty="0" err="1"/>
              <a:t>archiving</a:t>
            </a:r>
            <a:r>
              <a:rPr lang="fr-FR" dirty="0"/>
              <a:t> services </a:t>
            </a:r>
            <a:r>
              <a:rPr lang="fr-FR" dirty="0" err="1"/>
              <a:t>like</a:t>
            </a:r>
            <a:r>
              <a:rPr lang="fr-FR" dirty="0"/>
              <a:t> Archive social, </a:t>
            </a:r>
            <a:r>
              <a:rPr lang="fr-FR" dirty="0" err="1"/>
              <a:t>PageFreezer</a:t>
            </a:r>
            <a:r>
              <a:rPr lang="fr-FR" dirty="0"/>
              <a:t>, </a:t>
            </a:r>
            <a:r>
              <a:rPr lang="fr-FR" dirty="0" err="1"/>
              <a:t>Backuppify</a:t>
            </a:r>
            <a:endParaRPr lang="fr-FR" dirty="0"/>
          </a:p>
        </p:txBody>
      </p:sp>
    </p:spTree>
    <p:extLst>
      <p:ext uri="{BB962C8B-B14F-4D97-AF65-F5344CB8AC3E}">
        <p14:creationId xmlns:p14="http://schemas.microsoft.com/office/powerpoint/2010/main" val="84773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652" y="831360"/>
            <a:ext cx="6347443" cy="971736"/>
          </a:xfrm>
        </p:spPr>
        <p:txBody>
          <a:bodyPr/>
          <a:lstStyle/>
          <a:p>
            <a:r>
              <a:rPr lang="en-US" dirty="0"/>
              <a:t>Understand</a:t>
            </a:r>
          </a:p>
        </p:txBody>
      </p:sp>
      <p:sp>
        <p:nvSpPr>
          <p:cNvPr id="3" name="Content Placeholder 2"/>
          <p:cNvSpPr>
            <a:spLocks noGrp="1"/>
          </p:cNvSpPr>
          <p:nvPr>
            <p:ph idx="1"/>
          </p:nvPr>
        </p:nvSpPr>
        <p:spPr>
          <a:xfrm>
            <a:off x="3288620" y="2242008"/>
            <a:ext cx="6345807" cy="4323068"/>
          </a:xfrm>
        </p:spPr>
        <p:txBody>
          <a:bodyPr/>
          <a:lstStyle/>
          <a:p>
            <a:r>
              <a:rPr lang="en-US" dirty="0"/>
              <a:t>Clean data by using some statistical methods and other  techniques from text, data mining, machine translation, network analysis</a:t>
            </a:r>
          </a:p>
          <a:p>
            <a:r>
              <a:rPr lang="en-US" dirty="0"/>
              <a:t>Provides information about users’ sentiments—how they feel about the company and its products—and their behaviors</a:t>
            </a:r>
          </a:p>
        </p:txBody>
      </p:sp>
    </p:spTree>
    <p:extLst>
      <p:ext uri="{BB962C8B-B14F-4D97-AF65-F5344CB8AC3E}">
        <p14:creationId xmlns:p14="http://schemas.microsoft.com/office/powerpoint/2010/main" val="381754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16" y="1063743"/>
            <a:ext cx="6381462" cy="801633"/>
          </a:xfrm>
        </p:spPr>
        <p:txBody>
          <a:bodyPr/>
          <a:lstStyle/>
          <a:p>
            <a:r>
              <a:rPr lang="en-US" dirty="0"/>
              <a:t>Present</a:t>
            </a:r>
          </a:p>
        </p:txBody>
      </p:sp>
      <p:sp>
        <p:nvSpPr>
          <p:cNvPr id="3" name="Content Placeholder 2"/>
          <p:cNvSpPr>
            <a:spLocks noGrp="1"/>
          </p:cNvSpPr>
          <p:nvPr>
            <p:ph idx="1"/>
          </p:nvPr>
        </p:nvSpPr>
        <p:spPr>
          <a:xfrm>
            <a:off x="3519776" y="2020889"/>
            <a:ext cx="6379826" cy="4105275"/>
          </a:xfrm>
        </p:spPr>
        <p:txBody>
          <a:bodyPr/>
          <a:lstStyle/>
          <a:p>
            <a:pPr lvl="0"/>
            <a:r>
              <a:rPr lang="en-US" dirty="0"/>
              <a:t>Summarize and evaluate the finding</a:t>
            </a:r>
          </a:p>
          <a:p>
            <a:pPr lvl="0"/>
            <a:r>
              <a:rPr lang="en-US" dirty="0"/>
              <a:t>Present the findings</a:t>
            </a:r>
          </a:p>
          <a:p>
            <a:pPr marL="0" indent="0">
              <a:buNone/>
            </a:pPr>
            <a:endParaRPr lang="en-US" dirty="0"/>
          </a:p>
        </p:txBody>
      </p:sp>
    </p:spTree>
    <p:extLst>
      <p:ext uri="{BB962C8B-B14F-4D97-AF65-F5344CB8AC3E}">
        <p14:creationId xmlns:p14="http://schemas.microsoft.com/office/powerpoint/2010/main" val="92172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E6B07-74DA-C842-AAE5-2A4CF864BDEE}"/>
              </a:ext>
            </a:extLst>
          </p:cNvPr>
          <p:cNvSpPr>
            <a:spLocks noGrp="1"/>
          </p:cNvSpPr>
          <p:nvPr>
            <p:ph idx="1"/>
          </p:nvPr>
        </p:nvSpPr>
        <p:spPr>
          <a:xfrm>
            <a:off x="1088136" y="2048257"/>
            <a:ext cx="10067544" cy="3820836"/>
          </a:xfrm>
        </p:spPr>
        <p:txBody>
          <a:bodyPr>
            <a:normAutofit fontScale="55000" lnSpcReduction="20000"/>
          </a:bodyPr>
          <a:lstStyle/>
          <a:p>
            <a:pPr fontAlgn="base"/>
            <a:r>
              <a:rPr lang="en-IN" b="1" dirty="0"/>
              <a:t>Natural language processing and machine learning technologies</a:t>
            </a:r>
            <a:r>
              <a:rPr lang="en-IN" dirty="0"/>
              <a:t> identify entities and relationships in unstructured data — information not pre-formatted to work with data analytics. Virtually all social media content is unstructured. These technologies are critical to deriving meaningful insights.</a:t>
            </a:r>
          </a:p>
          <a:p>
            <a:pPr fontAlgn="base"/>
            <a:r>
              <a:rPr lang="en-IN" b="1" dirty="0"/>
              <a:t>Segmentation</a:t>
            </a:r>
            <a:r>
              <a:rPr lang="en-IN" dirty="0"/>
              <a:t> is a fundamental need in social media analytics. It categorizes social media participants by geography, age, gender, marital status, parental status and other demographics. It can help identify influencers in those categories. Messages, initiatives and responses can be better tuned and targeted by understanding who is interacting on key topics.</a:t>
            </a:r>
          </a:p>
          <a:p>
            <a:pPr fontAlgn="base"/>
            <a:r>
              <a:rPr lang="en-IN" b="1" dirty="0" err="1"/>
              <a:t>Behavior</a:t>
            </a:r>
            <a:r>
              <a:rPr lang="en-IN" b="1" dirty="0"/>
              <a:t> analysis</a:t>
            </a:r>
            <a:r>
              <a:rPr lang="en-IN" dirty="0"/>
              <a:t> is used to understand the concerns of social media participants by assigning </a:t>
            </a:r>
            <a:r>
              <a:rPr lang="en-IN" dirty="0" err="1"/>
              <a:t>behavioral</a:t>
            </a:r>
            <a:r>
              <a:rPr lang="en-IN" dirty="0"/>
              <a:t> types such as user, recommender, prospective user and detractor. Understanding these roles helps develop targeted messages and responses to meet, change or deflect their perceptions.</a:t>
            </a:r>
          </a:p>
          <a:p>
            <a:pPr fontAlgn="base"/>
            <a:r>
              <a:rPr lang="en-IN" b="1" dirty="0"/>
              <a:t>Sentiment analysis</a:t>
            </a:r>
            <a:r>
              <a:rPr lang="en-IN" dirty="0"/>
              <a:t> measures the tone and intent of social media comments. It typically involves natural language processing technologies to help understand entities and relationships to reveal positive, negative, neutral or ambivalent attributes.</a:t>
            </a:r>
          </a:p>
          <a:p>
            <a:pPr fontAlgn="base"/>
            <a:r>
              <a:rPr lang="en-IN" b="1" dirty="0"/>
              <a:t>Share of voice</a:t>
            </a:r>
            <a:r>
              <a:rPr lang="en-IN" dirty="0"/>
              <a:t> </a:t>
            </a:r>
            <a:r>
              <a:rPr lang="en-IN" dirty="0" err="1"/>
              <a:t>analyzes</a:t>
            </a:r>
            <a:r>
              <a:rPr lang="en-IN" dirty="0"/>
              <a:t> prevalence and intensity in conversations regarding brand, products, services, reputation and more. It helps determine key issues and important topics. It also helps classify discussions as positive, negative, neutral or ambivalent.</a:t>
            </a:r>
          </a:p>
          <a:p>
            <a:pPr fontAlgn="base"/>
            <a:r>
              <a:rPr lang="en-IN" b="1" dirty="0"/>
              <a:t>Clustering analysis</a:t>
            </a:r>
            <a:r>
              <a:rPr lang="en-IN" dirty="0"/>
              <a:t> can uncover hidden conversations and unexpected insights. It makes associations between keywords or phrases that appear together frequently and derives new topics, issues and opportunities. The people that make baking soda, for example, discovered new uses and opportunities using clustering analysis.</a:t>
            </a:r>
          </a:p>
          <a:p>
            <a:pPr fontAlgn="base"/>
            <a:r>
              <a:rPr lang="en-IN" b="1" dirty="0"/>
              <a:t>Dashboards and visualization</a:t>
            </a:r>
            <a:r>
              <a:rPr lang="en-IN" dirty="0"/>
              <a:t> charts, graphs, tables and other presentation tools summarize and share social media analytics findings — a critical capability for communicating and acting on what has been learned. They also enable users to grasp meaning and insights more quickly and look deeper into specific findings without advanced technical skills.</a:t>
            </a:r>
          </a:p>
          <a:p>
            <a:endParaRPr lang="en-US" dirty="0"/>
          </a:p>
        </p:txBody>
      </p:sp>
    </p:spTree>
    <p:extLst>
      <p:ext uri="{BB962C8B-B14F-4D97-AF65-F5344CB8AC3E}">
        <p14:creationId xmlns:p14="http://schemas.microsoft.com/office/powerpoint/2010/main" val="3615438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87F758F3-0B47-4681-911B-D625E646DAE6}"/>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E8B43376-D115-5D44-B986-A07B1AF4F976}"/>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pPr algn="ctr"/>
            <a:r>
              <a:rPr lang="en-US" sz="3600">
                <a:solidFill>
                  <a:schemeClr val="bg1"/>
                </a:solidFill>
              </a:rPr>
              <a:t>How AI is used in Social Medias?</a:t>
            </a:r>
          </a:p>
        </p:txBody>
      </p:sp>
      <p:sp>
        <p:nvSpPr>
          <p:cNvPr id="3" name="Subtitle 2">
            <a:extLst>
              <a:ext uri="{FF2B5EF4-FFF2-40B4-BE49-F238E27FC236}">
                <a16:creationId xmlns:a16="http://schemas.microsoft.com/office/drawing/2014/main" id="{493FB670-AAD1-3B4A-9C38-E7CE485E0535}"/>
              </a:ext>
            </a:extLst>
          </p:cNvPr>
          <p:cNvSpPr>
            <a:spLocks noGrp="1"/>
          </p:cNvSpPr>
          <p:nvPr>
            <p:ph type="subTitle" idx="1"/>
          </p:nvPr>
        </p:nvSpPr>
        <p:spPr>
          <a:xfrm>
            <a:off x="1100051" y="4158916"/>
            <a:ext cx="10058400" cy="1195834"/>
          </a:xfrm>
          <a:effectLst>
            <a:outerShdw blurRad="50800" dist="38100" dir="2700000" algn="tl" rotWithShape="0">
              <a:prstClr val="black">
                <a:alpha val="40000"/>
              </a:prstClr>
            </a:outerShdw>
          </a:effectLst>
        </p:spPr>
        <p:txBody>
          <a:bodyPr>
            <a:normAutofit/>
          </a:bodyPr>
          <a:lstStyle/>
          <a:p>
            <a:pPr algn="ctr"/>
            <a:endParaRPr lang="en-US" sz="1800" dirty="0">
              <a:solidFill>
                <a:schemeClr val="bg1"/>
              </a:solidFill>
            </a:endParaRPr>
          </a:p>
        </p:txBody>
      </p:sp>
    </p:spTree>
    <p:extLst>
      <p:ext uri="{BB962C8B-B14F-4D97-AF65-F5344CB8AC3E}">
        <p14:creationId xmlns:p14="http://schemas.microsoft.com/office/powerpoint/2010/main" val="363192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7F414C-73F6-D04B-A0FA-447E62AC0D6C}"/>
              </a:ext>
            </a:extLst>
          </p:cNvPr>
          <p:cNvSpPr>
            <a:spLocks noGrp="1"/>
          </p:cNvSpPr>
          <p:nvPr>
            <p:ph type="title"/>
          </p:nvPr>
        </p:nvSpPr>
        <p:spPr/>
        <p:txBody>
          <a:bodyPr>
            <a:normAutofit/>
          </a:bodyPr>
          <a:lstStyle/>
          <a:p>
            <a:r>
              <a:rPr lang="en-IN" b="1" dirty="0"/>
              <a:t>How is AI used in social media?</a:t>
            </a:r>
            <a:endParaRPr lang="en-US" dirty="0"/>
          </a:p>
        </p:txBody>
      </p:sp>
      <p:sp>
        <p:nvSpPr>
          <p:cNvPr id="3" name="Content Placeholder 2">
            <a:extLst>
              <a:ext uri="{FF2B5EF4-FFF2-40B4-BE49-F238E27FC236}">
                <a16:creationId xmlns:a16="http://schemas.microsoft.com/office/drawing/2014/main" id="{E6EFF8BF-3BB2-4F49-BF3D-723F2D0F0731}"/>
              </a:ext>
            </a:extLst>
          </p:cNvPr>
          <p:cNvSpPr>
            <a:spLocks noGrp="1"/>
          </p:cNvSpPr>
          <p:nvPr>
            <p:ph idx="1"/>
          </p:nvPr>
        </p:nvSpPr>
        <p:spPr/>
        <p:txBody>
          <a:bodyPr/>
          <a:lstStyle/>
          <a:p>
            <a:r>
              <a:rPr lang="en-IN" dirty="0"/>
              <a:t>The world's most popular social media platforms have AI at their core.</a:t>
            </a:r>
          </a:p>
          <a:p>
            <a:r>
              <a:rPr lang="en-IN" dirty="0"/>
              <a:t>By quickly understanding how top platforms use AI, you can quickly see why AI is so important in social media.</a:t>
            </a:r>
          </a:p>
          <a:p>
            <a:endParaRPr lang="en-US" dirty="0"/>
          </a:p>
        </p:txBody>
      </p:sp>
    </p:spTree>
    <p:extLst>
      <p:ext uri="{BB962C8B-B14F-4D97-AF65-F5344CB8AC3E}">
        <p14:creationId xmlns:p14="http://schemas.microsoft.com/office/powerpoint/2010/main" val="326217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1ACA-0EF5-7D42-8D60-6674CE2C6495}"/>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Overview of today’s session</a:t>
            </a:r>
          </a:p>
        </p:txBody>
      </p:sp>
      <p:sp>
        <p:nvSpPr>
          <p:cNvPr id="3" name="Content Placeholder 2">
            <a:extLst>
              <a:ext uri="{FF2B5EF4-FFF2-40B4-BE49-F238E27FC236}">
                <a16:creationId xmlns:a16="http://schemas.microsoft.com/office/drawing/2014/main" id="{7516BD21-65EC-364A-8241-AC056574F33C}"/>
              </a:ext>
            </a:extLst>
          </p:cNvPr>
          <p:cNvSpPr>
            <a:spLocks noGrp="1"/>
          </p:cNvSpPr>
          <p:nvPr>
            <p:ph idx="1"/>
          </p:nvPr>
        </p:nvSpPr>
        <p:spPr>
          <a:xfrm>
            <a:off x="5231958" y="605896"/>
            <a:ext cx="5923721" cy="5646208"/>
          </a:xfrm>
        </p:spPr>
        <p:txBody>
          <a:bodyPr anchor="ctr">
            <a:normAutofit/>
          </a:bodyPr>
          <a:lstStyle/>
          <a:p>
            <a:r>
              <a:rPr lang="en-US" sz="2400" dirty="0"/>
              <a:t>Understand how social media is the highest data churning source and learn the ways to extract, analyze and derive insights from it</a:t>
            </a:r>
            <a:br>
              <a:rPr lang="en-US" sz="2400" dirty="0"/>
            </a:br>
            <a:br>
              <a:rPr lang="en-US" sz="2400" dirty="0"/>
            </a:br>
            <a:r>
              <a:rPr lang="en-US" sz="2400" dirty="0"/>
              <a:t>Learning Process:</a:t>
            </a:r>
          </a:p>
          <a:p>
            <a:r>
              <a:rPr lang="en-US" sz="2400" dirty="0"/>
              <a:t>- Social Media &amp; Analytics</a:t>
            </a:r>
          </a:p>
          <a:p>
            <a:r>
              <a:rPr lang="en-US" sz="2400" dirty="0"/>
              <a:t>- Data from Social Media</a:t>
            </a:r>
          </a:p>
          <a:p>
            <a:r>
              <a:rPr lang="en-US" sz="2400" dirty="0"/>
              <a:t>- Performing analytics from Social Media Data</a:t>
            </a:r>
          </a:p>
        </p:txBody>
      </p:sp>
    </p:spTree>
    <p:extLst>
      <p:ext uri="{BB962C8B-B14F-4D97-AF65-F5344CB8AC3E}">
        <p14:creationId xmlns:p14="http://schemas.microsoft.com/office/powerpoint/2010/main" val="328726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6423-C9C6-F443-A273-4F9EF48FF21D}"/>
              </a:ext>
            </a:extLst>
          </p:cNvPr>
          <p:cNvSpPr>
            <a:spLocks noGrp="1"/>
          </p:cNvSpPr>
          <p:nvPr>
            <p:ph type="title"/>
          </p:nvPr>
        </p:nvSpPr>
        <p:spPr/>
        <p:txBody>
          <a:bodyPr/>
          <a:lstStyle/>
          <a:p>
            <a:r>
              <a:rPr lang="en-IN" b="1" dirty="0"/>
              <a:t>How does Facebook use AI?</a:t>
            </a:r>
            <a:endParaRPr lang="en-US" dirty="0"/>
          </a:p>
        </p:txBody>
      </p:sp>
      <p:sp>
        <p:nvSpPr>
          <p:cNvPr id="3" name="Content Placeholder 2">
            <a:extLst>
              <a:ext uri="{FF2B5EF4-FFF2-40B4-BE49-F238E27FC236}">
                <a16:creationId xmlns:a16="http://schemas.microsoft.com/office/drawing/2014/main" id="{AA098F6A-8F24-BE44-814C-7C72EDEEDB6F}"/>
              </a:ext>
            </a:extLst>
          </p:cNvPr>
          <p:cNvSpPr>
            <a:spLocks noGrp="1"/>
          </p:cNvSpPr>
          <p:nvPr>
            <p:ph idx="1"/>
          </p:nvPr>
        </p:nvSpPr>
        <p:spPr/>
        <p:txBody>
          <a:bodyPr/>
          <a:lstStyle/>
          <a:p>
            <a:r>
              <a:rPr lang="en-IN" dirty="0"/>
              <a:t>Facebook uses AI to do everything from translate foreign languages to automatically classify images. In fact, AI is at the very </a:t>
            </a:r>
            <a:r>
              <a:rPr lang="en-IN" dirty="0" err="1"/>
              <a:t>center</a:t>
            </a:r>
            <a:r>
              <a:rPr lang="en-IN" dirty="0"/>
              <a:t> of how Facebook works.</a:t>
            </a:r>
          </a:p>
          <a:p>
            <a:r>
              <a:rPr lang="en-IN" dirty="0"/>
              <a:t>The company's AI algorithms predict what content you will engage with most, based on your historical engagement. The platform then serves that content to you. </a:t>
            </a:r>
          </a:p>
          <a:p>
            <a:r>
              <a:rPr lang="en-IN" dirty="0"/>
              <a:t>Facebook also uses AI to suggest ad copy and target advertising to audiences most likely to click and act on your ads. </a:t>
            </a:r>
          </a:p>
          <a:p>
            <a:r>
              <a:rPr lang="en-IN" dirty="0"/>
              <a:t>Today, the company relies on AI for content moderation, using it to filter out offensive or harmful images, video, and text at scale.</a:t>
            </a:r>
          </a:p>
          <a:p>
            <a:endParaRPr lang="en-US" dirty="0"/>
          </a:p>
        </p:txBody>
      </p:sp>
    </p:spTree>
    <p:extLst>
      <p:ext uri="{BB962C8B-B14F-4D97-AF65-F5344CB8AC3E}">
        <p14:creationId xmlns:p14="http://schemas.microsoft.com/office/powerpoint/2010/main" val="1386942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FE2F-76B7-BD44-A907-DCC0B8E9F30A}"/>
              </a:ext>
            </a:extLst>
          </p:cNvPr>
          <p:cNvSpPr>
            <a:spLocks noGrp="1"/>
          </p:cNvSpPr>
          <p:nvPr>
            <p:ph type="title"/>
          </p:nvPr>
        </p:nvSpPr>
        <p:spPr/>
        <p:txBody>
          <a:bodyPr/>
          <a:lstStyle/>
          <a:p>
            <a:r>
              <a:rPr lang="en-IN" b="1" dirty="0"/>
              <a:t>How does Instagram use AI?</a:t>
            </a:r>
            <a:endParaRPr lang="en-US" dirty="0"/>
          </a:p>
        </p:txBody>
      </p:sp>
      <p:sp>
        <p:nvSpPr>
          <p:cNvPr id="3" name="Content Placeholder 2">
            <a:extLst>
              <a:ext uri="{FF2B5EF4-FFF2-40B4-BE49-F238E27FC236}">
                <a16:creationId xmlns:a16="http://schemas.microsoft.com/office/drawing/2014/main" id="{C2E9B2C1-C47B-2C4C-99F6-9AEDEC29C3A8}"/>
              </a:ext>
            </a:extLst>
          </p:cNvPr>
          <p:cNvSpPr>
            <a:spLocks noGrp="1"/>
          </p:cNvSpPr>
          <p:nvPr>
            <p:ph idx="1"/>
          </p:nvPr>
        </p:nvSpPr>
        <p:spPr/>
        <p:txBody>
          <a:bodyPr/>
          <a:lstStyle/>
          <a:p>
            <a:r>
              <a:rPr lang="en-IN" dirty="0"/>
              <a:t>Like Facebook, Instagram uses AI to target ads and serve you interesting content based on what you've engaged with in the past.</a:t>
            </a:r>
          </a:p>
          <a:p>
            <a:r>
              <a:rPr lang="en-IN" dirty="0"/>
              <a:t>It also leans on AI to filter out spam, since the platform has problems with spam bots posting comments and content.</a:t>
            </a:r>
          </a:p>
          <a:p>
            <a:endParaRPr lang="en-US" dirty="0"/>
          </a:p>
        </p:txBody>
      </p:sp>
    </p:spTree>
    <p:extLst>
      <p:ext uri="{BB962C8B-B14F-4D97-AF65-F5344CB8AC3E}">
        <p14:creationId xmlns:p14="http://schemas.microsoft.com/office/powerpoint/2010/main" val="4167433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B578-4DE9-2449-9669-1643968C1D31}"/>
              </a:ext>
            </a:extLst>
          </p:cNvPr>
          <p:cNvSpPr>
            <a:spLocks noGrp="1"/>
          </p:cNvSpPr>
          <p:nvPr>
            <p:ph type="title"/>
          </p:nvPr>
        </p:nvSpPr>
        <p:spPr/>
        <p:txBody>
          <a:bodyPr/>
          <a:lstStyle/>
          <a:p>
            <a:r>
              <a:rPr lang="en-IN" b="1" dirty="0"/>
              <a:t>How does YouTube use AI?</a:t>
            </a:r>
            <a:endParaRPr lang="en-US" dirty="0"/>
          </a:p>
        </p:txBody>
      </p:sp>
      <p:sp>
        <p:nvSpPr>
          <p:cNvPr id="3" name="Content Placeholder 2">
            <a:extLst>
              <a:ext uri="{FF2B5EF4-FFF2-40B4-BE49-F238E27FC236}">
                <a16:creationId xmlns:a16="http://schemas.microsoft.com/office/drawing/2014/main" id="{C9E9523E-4259-484D-BA70-2D4BE42C83D9}"/>
              </a:ext>
            </a:extLst>
          </p:cNvPr>
          <p:cNvSpPr>
            <a:spLocks noGrp="1"/>
          </p:cNvSpPr>
          <p:nvPr>
            <p:ph idx="1"/>
          </p:nvPr>
        </p:nvSpPr>
        <p:spPr/>
        <p:txBody>
          <a:bodyPr/>
          <a:lstStyle/>
          <a:p>
            <a:r>
              <a:rPr lang="en-IN" dirty="0"/>
              <a:t>A big way YouTube now uses AI is to fight misinformation by identifying and flagging videos trying to spread the conspiracy theories and fake news that have proliferated in recent years.</a:t>
            </a:r>
          </a:p>
          <a:p>
            <a:r>
              <a:rPr lang="en-IN" dirty="0"/>
              <a:t>YouTube also relies on AI to serve you content that it thinks you'll like to watch next.</a:t>
            </a:r>
          </a:p>
        </p:txBody>
      </p:sp>
    </p:spTree>
    <p:extLst>
      <p:ext uri="{BB962C8B-B14F-4D97-AF65-F5344CB8AC3E}">
        <p14:creationId xmlns:p14="http://schemas.microsoft.com/office/powerpoint/2010/main" val="102916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B91F-0FE8-734E-AAE9-45CC7435479B}"/>
              </a:ext>
            </a:extLst>
          </p:cNvPr>
          <p:cNvSpPr>
            <a:spLocks noGrp="1"/>
          </p:cNvSpPr>
          <p:nvPr>
            <p:ph type="title"/>
          </p:nvPr>
        </p:nvSpPr>
        <p:spPr/>
        <p:txBody>
          <a:bodyPr/>
          <a:lstStyle/>
          <a:p>
            <a:r>
              <a:rPr lang="en-IN" b="1" dirty="0"/>
              <a:t>How does </a:t>
            </a:r>
            <a:r>
              <a:rPr lang="en-IN" b="1" dirty="0" err="1"/>
              <a:t>TikTok</a:t>
            </a:r>
            <a:r>
              <a:rPr lang="en-IN" b="1" dirty="0"/>
              <a:t> use AI?</a:t>
            </a:r>
            <a:endParaRPr lang="en-US" dirty="0"/>
          </a:p>
        </p:txBody>
      </p:sp>
      <p:sp>
        <p:nvSpPr>
          <p:cNvPr id="3" name="Content Placeholder 2">
            <a:extLst>
              <a:ext uri="{FF2B5EF4-FFF2-40B4-BE49-F238E27FC236}">
                <a16:creationId xmlns:a16="http://schemas.microsoft.com/office/drawing/2014/main" id="{55C0B0E5-0992-7B42-B3D2-3C30246A21D2}"/>
              </a:ext>
            </a:extLst>
          </p:cNvPr>
          <p:cNvSpPr>
            <a:spLocks noGrp="1"/>
          </p:cNvSpPr>
          <p:nvPr>
            <p:ph idx="1"/>
          </p:nvPr>
        </p:nvSpPr>
        <p:spPr/>
        <p:txBody>
          <a:bodyPr/>
          <a:lstStyle/>
          <a:p>
            <a:r>
              <a:rPr lang="en-IN" dirty="0" err="1"/>
              <a:t>TikTok</a:t>
            </a:r>
            <a:r>
              <a:rPr lang="en-IN" dirty="0"/>
              <a:t> is one of the first social media platforms to be almost entirely governed by AI. Every video you see on </a:t>
            </a:r>
            <a:r>
              <a:rPr lang="en-IN" dirty="0" err="1"/>
              <a:t>TikTok</a:t>
            </a:r>
            <a:r>
              <a:rPr lang="en-IN" dirty="0"/>
              <a:t> is directly determined by AI ranking algorithms, optimized to deliver content that keeps you on the app.</a:t>
            </a:r>
          </a:p>
          <a:p>
            <a:r>
              <a:rPr lang="en-IN" dirty="0"/>
              <a:t>Not to mention, </a:t>
            </a:r>
            <a:r>
              <a:rPr lang="en-IN" dirty="0" err="1"/>
              <a:t>TikTok</a:t>
            </a:r>
            <a:r>
              <a:rPr lang="en-IN" dirty="0"/>
              <a:t> has very, very smart AI: it learns from you quickly as you use it, serving up content completely customized to your interests.</a:t>
            </a:r>
          </a:p>
          <a:p>
            <a:r>
              <a:rPr lang="en-IN" dirty="0" err="1"/>
              <a:t>TikTok</a:t>
            </a:r>
            <a:r>
              <a:rPr lang="en-IN" dirty="0"/>
              <a:t> also relies exclusively on AI to initially </a:t>
            </a:r>
            <a:r>
              <a:rPr lang="en-IN" dirty="0" err="1"/>
              <a:t>analyze</a:t>
            </a:r>
            <a:r>
              <a:rPr lang="en-IN" dirty="0"/>
              <a:t> videos uploaded to the platform (though humans may enter the review process later).</a:t>
            </a:r>
          </a:p>
          <a:p>
            <a:endParaRPr lang="en-US" dirty="0"/>
          </a:p>
        </p:txBody>
      </p:sp>
    </p:spTree>
    <p:extLst>
      <p:ext uri="{BB962C8B-B14F-4D97-AF65-F5344CB8AC3E}">
        <p14:creationId xmlns:p14="http://schemas.microsoft.com/office/powerpoint/2010/main" val="1840751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0AD5-B9E7-F34A-A177-AE2C9FBF4470}"/>
              </a:ext>
            </a:extLst>
          </p:cNvPr>
          <p:cNvSpPr>
            <a:spLocks noGrp="1"/>
          </p:cNvSpPr>
          <p:nvPr>
            <p:ph type="title"/>
          </p:nvPr>
        </p:nvSpPr>
        <p:spPr/>
        <p:txBody>
          <a:bodyPr>
            <a:normAutofit/>
          </a:bodyPr>
          <a:lstStyle/>
          <a:p>
            <a:r>
              <a:rPr lang="en-IN" b="1" dirty="0"/>
              <a:t>How do social media marketers use AI?</a:t>
            </a:r>
            <a:endParaRPr lang="en-US" dirty="0"/>
          </a:p>
        </p:txBody>
      </p:sp>
      <p:sp>
        <p:nvSpPr>
          <p:cNvPr id="3" name="Content Placeholder 2">
            <a:extLst>
              <a:ext uri="{FF2B5EF4-FFF2-40B4-BE49-F238E27FC236}">
                <a16:creationId xmlns:a16="http://schemas.microsoft.com/office/drawing/2014/main" id="{638FA440-756E-3A47-B8C3-BDE127A36D60}"/>
              </a:ext>
            </a:extLst>
          </p:cNvPr>
          <p:cNvSpPr>
            <a:spLocks noGrp="1"/>
          </p:cNvSpPr>
          <p:nvPr>
            <p:ph idx="1"/>
          </p:nvPr>
        </p:nvSpPr>
        <p:spPr/>
        <p:txBody>
          <a:bodyPr/>
          <a:lstStyle/>
          <a:p>
            <a:r>
              <a:rPr lang="en-IN" b="1" dirty="0"/>
              <a:t>Decrease costs. </a:t>
            </a:r>
            <a:r>
              <a:rPr lang="en-IN" dirty="0"/>
              <a:t>AI can partially or fully automate some of the more </a:t>
            </a:r>
            <a:r>
              <a:rPr lang="en-IN" dirty="0" err="1"/>
              <a:t>labor-intensive</a:t>
            </a:r>
            <a:r>
              <a:rPr lang="en-IN" dirty="0"/>
              <a:t> tasks that take up your team's time, freeing them up to focus on higher-value tasks. That includes activities like scheduling and uploading shares, pulling relevant links and hashtags, and making research into what to post easier and faster.</a:t>
            </a:r>
          </a:p>
          <a:p>
            <a:r>
              <a:rPr lang="en-IN" b="1" dirty="0"/>
              <a:t>Increase revenue.</a:t>
            </a:r>
            <a:r>
              <a:rPr lang="en-IN" dirty="0"/>
              <a:t> AI can also dramatically enhance the efficacy of your social media content and strategy, which translates into better engagement and results from your social media investments. AI can help you better determine which posts will be most effective, which audiences are most relevant, and which channels work best. It can even write ads that are more effective for you.</a:t>
            </a:r>
          </a:p>
          <a:p>
            <a:endParaRPr lang="en-US" dirty="0"/>
          </a:p>
        </p:txBody>
      </p:sp>
    </p:spTree>
    <p:extLst>
      <p:ext uri="{BB962C8B-B14F-4D97-AF65-F5344CB8AC3E}">
        <p14:creationId xmlns:p14="http://schemas.microsoft.com/office/powerpoint/2010/main" val="4082287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CCB9-5E5D-5E47-9485-A13ECC51E077}"/>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7400" dirty="0">
                <a:solidFill>
                  <a:schemeClr val="tx1">
                    <a:lumMod val="85000"/>
                    <a:lumOff val="15000"/>
                  </a:schemeClr>
                </a:solidFill>
              </a:rPr>
              <a:t>Why to add intelligence to social apps?</a:t>
            </a:r>
          </a:p>
        </p:txBody>
      </p:sp>
      <p:pic>
        <p:nvPicPr>
          <p:cNvPr id="22" name="Graphic 21" descr="Head with Gears">
            <a:extLst>
              <a:ext uri="{FF2B5EF4-FFF2-40B4-BE49-F238E27FC236}">
                <a16:creationId xmlns:a16="http://schemas.microsoft.com/office/drawing/2014/main" id="{10BA63C2-0DEB-47DA-9C1E-09176EC09B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spTree>
    <p:extLst>
      <p:ext uri="{BB962C8B-B14F-4D97-AF65-F5344CB8AC3E}">
        <p14:creationId xmlns:p14="http://schemas.microsoft.com/office/powerpoint/2010/main" val="2209203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A7F5A77-542F-4F9D-874D-C454F18AE367}"/>
              </a:ext>
            </a:extLst>
          </p:cNvPr>
          <p:cNvGraphicFramePr>
            <a:graphicFrameLocks noGrp="1"/>
          </p:cNvGraphicFramePr>
          <p:nvPr>
            <p:ph idx="1"/>
            <p:extLst>
              <p:ext uri="{D42A27DB-BD31-4B8C-83A1-F6EECF244321}">
                <p14:modId xmlns:p14="http://schemas.microsoft.com/office/powerpoint/2010/main" val="68883199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377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534B-099C-2445-B1AC-54965FFCCD20}"/>
              </a:ext>
            </a:extLst>
          </p:cNvPr>
          <p:cNvSpPr>
            <a:spLocks noGrp="1"/>
          </p:cNvSpPr>
          <p:nvPr>
            <p:ph type="ctrTitle"/>
          </p:nvPr>
        </p:nvSpPr>
        <p:spPr>
          <a:xfrm>
            <a:off x="965201" y="643467"/>
            <a:ext cx="6255026" cy="5054008"/>
          </a:xfrm>
        </p:spPr>
        <p:txBody>
          <a:bodyPr anchor="ctr">
            <a:normAutofit/>
          </a:bodyPr>
          <a:lstStyle/>
          <a:p>
            <a:pPr algn="r"/>
            <a:r>
              <a:rPr lang="en-US" dirty="0"/>
              <a:t>NLP &amp; Social Media</a:t>
            </a:r>
            <a:endParaRPr lang="en-US"/>
          </a:p>
        </p:txBody>
      </p:sp>
      <p:sp>
        <p:nvSpPr>
          <p:cNvPr id="3" name="Subtitle 2">
            <a:extLst>
              <a:ext uri="{FF2B5EF4-FFF2-40B4-BE49-F238E27FC236}">
                <a16:creationId xmlns:a16="http://schemas.microsoft.com/office/drawing/2014/main" id="{FC046331-6FFC-A442-8416-7A08E05FC5C9}"/>
              </a:ext>
            </a:extLst>
          </p:cNvPr>
          <p:cNvSpPr>
            <a:spLocks noGrp="1"/>
          </p:cNvSpPr>
          <p:nvPr>
            <p:ph type="subTitle" idx="1"/>
          </p:nvPr>
        </p:nvSpPr>
        <p:spPr>
          <a:xfrm>
            <a:off x="7870995" y="643467"/>
            <a:ext cx="3341488" cy="5054008"/>
          </a:xfrm>
        </p:spPr>
        <p:txBody>
          <a:bodyPr anchor="ctr">
            <a:normAutofit/>
          </a:bodyPr>
          <a:lstStyle/>
          <a:p>
            <a:r>
              <a:rPr lang="en-US" dirty="0"/>
              <a:t>The challenges and the frustration :/</a:t>
            </a:r>
          </a:p>
        </p:txBody>
      </p:sp>
    </p:spTree>
    <p:extLst>
      <p:ext uri="{BB962C8B-B14F-4D97-AF65-F5344CB8AC3E}">
        <p14:creationId xmlns:p14="http://schemas.microsoft.com/office/powerpoint/2010/main" val="426151506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388C-BDA3-A346-B666-FFE58EBEF9B7}"/>
              </a:ext>
            </a:extLst>
          </p:cNvPr>
          <p:cNvSpPr>
            <a:spLocks noGrp="1"/>
          </p:cNvSpPr>
          <p:nvPr>
            <p:ph type="title"/>
          </p:nvPr>
        </p:nvSpPr>
        <p:spPr/>
        <p:txBody>
          <a:bodyPr/>
          <a:lstStyle/>
          <a:p>
            <a:endParaRPr lang="en-US" dirty="0"/>
          </a:p>
        </p:txBody>
      </p:sp>
      <p:pic>
        <p:nvPicPr>
          <p:cNvPr id="5" name="Content Placeholder 4" descr="Chart&#10;&#10;Description automatically generated with medium confidence">
            <a:extLst>
              <a:ext uri="{FF2B5EF4-FFF2-40B4-BE49-F238E27FC236}">
                <a16:creationId xmlns:a16="http://schemas.microsoft.com/office/drawing/2014/main" id="{251A4B59-B72D-B147-A397-9FDD114B4186}"/>
              </a:ext>
            </a:extLst>
          </p:cNvPr>
          <p:cNvPicPr>
            <a:picLocks noGrp="1" noChangeAspect="1"/>
          </p:cNvPicPr>
          <p:nvPr>
            <p:ph idx="1"/>
          </p:nvPr>
        </p:nvPicPr>
        <p:blipFill>
          <a:blip r:embed="rId2"/>
          <a:stretch>
            <a:fillRect/>
          </a:stretch>
        </p:blipFill>
        <p:spPr>
          <a:xfrm>
            <a:off x="34580" y="73152"/>
            <a:ext cx="12122840" cy="6291072"/>
          </a:xfrm>
        </p:spPr>
      </p:pic>
    </p:spTree>
    <p:extLst>
      <p:ext uri="{BB962C8B-B14F-4D97-AF65-F5344CB8AC3E}">
        <p14:creationId xmlns:p14="http://schemas.microsoft.com/office/powerpoint/2010/main" val="4242743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40E-6D3F-4C43-A9EB-D952BA730B96}"/>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968A91E7-311D-8547-8F74-575426E4DEF4}"/>
              </a:ext>
            </a:extLst>
          </p:cNvPr>
          <p:cNvPicPr>
            <a:picLocks noGrp="1" noChangeAspect="1"/>
          </p:cNvPicPr>
          <p:nvPr>
            <p:ph idx="1"/>
          </p:nvPr>
        </p:nvPicPr>
        <p:blipFill>
          <a:blip r:embed="rId2"/>
          <a:stretch>
            <a:fillRect/>
          </a:stretch>
        </p:blipFill>
        <p:spPr>
          <a:xfrm>
            <a:off x="-80619" y="0"/>
            <a:ext cx="12678413" cy="6284794"/>
          </a:xfrm>
        </p:spPr>
      </p:pic>
    </p:spTree>
    <p:extLst>
      <p:ext uri="{BB962C8B-B14F-4D97-AF65-F5344CB8AC3E}">
        <p14:creationId xmlns:p14="http://schemas.microsoft.com/office/powerpoint/2010/main" val="328179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BF82-FEB0-684C-A92C-D7D8DCFA367F}"/>
              </a:ext>
            </a:extLst>
          </p:cNvPr>
          <p:cNvSpPr>
            <a:spLocks noGrp="1"/>
          </p:cNvSpPr>
          <p:nvPr>
            <p:ph type="title"/>
          </p:nvPr>
        </p:nvSpPr>
        <p:spPr/>
        <p:txBody>
          <a:bodyPr/>
          <a:lstStyle/>
          <a:p>
            <a:endParaRPr lang="en-US"/>
          </a:p>
        </p:txBody>
      </p:sp>
      <p:pic>
        <p:nvPicPr>
          <p:cNvPr id="5" name="Content Placeholder 4" descr="Diagram, schematic&#10;&#10;Description automatically generated">
            <a:extLst>
              <a:ext uri="{FF2B5EF4-FFF2-40B4-BE49-F238E27FC236}">
                <a16:creationId xmlns:a16="http://schemas.microsoft.com/office/drawing/2014/main" id="{90073AA0-1BF2-464E-9FB8-BCF2CCD5AC73}"/>
              </a:ext>
            </a:extLst>
          </p:cNvPr>
          <p:cNvPicPr>
            <a:picLocks noGrp="1" noChangeAspect="1"/>
          </p:cNvPicPr>
          <p:nvPr>
            <p:ph idx="1"/>
          </p:nvPr>
        </p:nvPicPr>
        <p:blipFill>
          <a:blip r:embed="rId2"/>
          <a:stretch>
            <a:fillRect/>
          </a:stretch>
        </p:blipFill>
        <p:spPr>
          <a:xfrm>
            <a:off x="3005344" y="0"/>
            <a:ext cx="6422120" cy="6422120"/>
          </a:xfrm>
        </p:spPr>
      </p:pic>
    </p:spTree>
    <p:extLst>
      <p:ext uri="{BB962C8B-B14F-4D97-AF65-F5344CB8AC3E}">
        <p14:creationId xmlns:p14="http://schemas.microsoft.com/office/powerpoint/2010/main" val="978794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D815-2F17-6D42-B862-E6367919AB14}"/>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D9689BAB-F192-E54B-8F9C-9DAF08AB972D}"/>
              </a:ext>
            </a:extLst>
          </p:cNvPr>
          <p:cNvPicPr>
            <a:picLocks noGrp="1" noChangeAspect="1"/>
          </p:cNvPicPr>
          <p:nvPr>
            <p:ph idx="1"/>
          </p:nvPr>
        </p:nvPicPr>
        <p:blipFill>
          <a:blip r:embed="rId2"/>
          <a:stretch>
            <a:fillRect/>
          </a:stretch>
        </p:blipFill>
        <p:spPr>
          <a:xfrm>
            <a:off x="284126" y="286603"/>
            <a:ext cx="11684707" cy="5792205"/>
          </a:xfrm>
        </p:spPr>
      </p:pic>
    </p:spTree>
    <p:extLst>
      <p:ext uri="{BB962C8B-B14F-4D97-AF65-F5344CB8AC3E}">
        <p14:creationId xmlns:p14="http://schemas.microsoft.com/office/powerpoint/2010/main" val="2458592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A086-5F6E-F748-9CC6-8C8064C057C8}"/>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DEC12089-F7F4-2E44-8541-5090E4280F5F}"/>
              </a:ext>
            </a:extLst>
          </p:cNvPr>
          <p:cNvPicPr>
            <a:picLocks noGrp="1" noChangeAspect="1"/>
          </p:cNvPicPr>
          <p:nvPr>
            <p:ph idx="1"/>
          </p:nvPr>
        </p:nvPicPr>
        <p:blipFill>
          <a:blip r:embed="rId2"/>
          <a:stretch>
            <a:fillRect/>
          </a:stretch>
        </p:blipFill>
        <p:spPr>
          <a:xfrm>
            <a:off x="159446" y="286603"/>
            <a:ext cx="11873107" cy="5885597"/>
          </a:xfrm>
        </p:spPr>
      </p:pic>
    </p:spTree>
    <p:extLst>
      <p:ext uri="{BB962C8B-B14F-4D97-AF65-F5344CB8AC3E}">
        <p14:creationId xmlns:p14="http://schemas.microsoft.com/office/powerpoint/2010/main" val="2617050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4074-5578-CF4E-8D54-6E6395358185}"/>
              </a:ext>
            </a:extLst>
          </p:cNvPr>
          <p:cNvSpPr>
            <a:spLocks noGrp="1"/>
          </p:cNvSpPr>
          <p:nvPr>
            <p:ph type="title"/>
          </p:nvPr>
        </p:nvSpPr>
        <p:spPr/>
        <p:txBody>
          <a:bodyPr/>
          <a:lstStyle/>
          <a:p>
            <a:endParaRPr lang="en-US"/>
          </a:p>
        </p:txBody>
      </p:sp>
      <p:pic>
        <p:nvPicPr>
          <p:cNvPr id="5" name="Content Placeholder 4" descr="A picture containing text&#10;&#10;Description automatically generated">
            <a:extLst>
              <a:ext uri="{FF2B5EF4-FFF2-40B4-BE49-F238E27FC236}">
                <a16:creationId xmlns:a16="http://schemas.microsoft.com/office/drawing/2014/main" id="{21458507-5631-3D4C-9869-620430A8EF27}"/>
              </a:ext>
            </a:extLst>
          </p:cNvPr>
          <p:cNvPicPr>
            <a:picLocks noGrp="1" noChangeAspect="1"/>
          </p:cNvPicPr>
          <p:nvPr>
            <p:ph idx="1"/>
          </p:nvPr>
        </p:nvPicPr>
        <p:blipFill>
          <a:blip r:embed="rId2"/>
          <a:stretch>
            <a:fillRect/>
          </a:stretch>
        </p:blipFill>
        <p:spPr>
          <a:xfrm>
            <a:off x="531446" y="286602"/>
            <a:ext cx="11577966" cy="5739293"/>
          </a:xfrm>
        </p:spPr>
      </p:pic>
    </p:spTree>
    <p:extLst>
      <p:ext uri="{BB962C8B-B14F-4D97-AF65-F5344CB8AC3E}">
        <p14:creationId xmlns:p14="http://schemas.microsoft.com/office/powerpoint/2010/main" val="406217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Icon&#10;&#10;Description automatically generated">
            <a:extLst>
              <a:ext uri="{FF2B5EF4-FFF2-40B4-BE49-F238E27FC236}">
                <a16:creationId xmlns:a16="http://schemas.microsoft.com/office/drawing/2014/main" id="{6A7A5C39-EF82-4F8F-8711-A8AB2BCC71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25C3E45E-636C-E149-A564-29C0796B900E}"/>
              </a:ext>
            </a:extLst>
          </p:cNvPr>
          <p:cNvSpPr>
            <a:spLocks noGrp="1"/>
          </p:cNvSpPr>
          <p:nvPr>
            <p:ph type="ctrTitle"/>
          </p:nvPr>
        </p:nvSpPr>
        <p:spPr/>
        <p:txBody>
          <a:bodyPr>
            <a:normAutofit/>
          </a:bodyPr>
          <a:lstStyle/>
          <a:p>
            <a:r>
              <a:rPr lang="en-US" dirty="0">
                <a:solidFill>
                  <a:schemeClr val="tx1"/>
                </a:solidFill>
              </a:rPr>
              <a:t>Social Media Segmentation</a:t>
            </a:r>
          </a:p>
        </p:txBody>
      </p:sp>
      <p:sp>
        <p:nvSpPr>
          <p:cNvPr id="3" name="Subtitle 2">
            <a:extLst>
              <a:ext uri="{FF2B5EF4-FFF2-40B4-BE49-F238E27FC236}">
                <a16:creationId xmlns:a16="http://schemas.microsoft.com/office/drawing/2014/main" id="{013B75CE-992C-5146-8A6B-85B449327A7B}"/>
              </a:ext>
            </a:extLst>
          </p:cNvPr>
          <p:cNvSpPr>
            <a:spLocks noGrp="1"/>
          </p:cNvSpPr>
          <p:nvPr>
            <p:ph type="subTitle" idx="1"/>
          </p:nvPr>
        </p:nvSpPr>
        <p:spPr/>
        <p:txBody>
          <a:bodyPr>
            <a:normAutofit/>
          </a:bodyPr>
          <a:lstStyle/>
          <a:p>
            <a:r>
              <a:rPr lang="en-US" dirty="0"/>
              <a:t>The art of knowing your audience</a:t>
            </a:r>
          </a:p>
        </p:txBody>
      </p:sp>
    </p:spTree>
    <p:extLst>
      <p:ext uri="{BB962C8B-B14F-4D97-AF65-F5344CB8AC3E}">
        <p14:creationId xmlns:p14="http://schemas.microsoft.com/office/powerpoint/2010/main" val="76288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1D93-3540-5E43-A9CE-28B9F4A4D7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7FB605-4D1B-F14D-B858-EE8FF35BB266}"/>
              </a:ext>
            </a:extLst>
          </p:cNvPr>
          <p:cNvSpPr>
            <a:spLocks noGrp="1"/>
          </p:cNvSpPr>
          <p:nvPr>
            <p:ph idx="1"/>
          </p:nvPr>
        </p:nvSpPr>
        <p:spPr/>
        <p:txBody>
          <a:bodyPr>
            <a:normAutofit lnSpcReduction="10000"/>
          </a:bodyPr>
          <a:lstStyle/>
          <a:p>
            <a:r>
              <a:rPr lang="en-IN" dirty="0"/>
              <a:t>Different social media platforms cater to different groups of people. Even within a single social media platform, like Facebook, different users use it in different ways.</a:t>
            </a:r>
          </a:p>
          <a:p>
            <a:r>
              <a:rPr lang="en-IN" dirty="0"/>
              <a:t>You need to know who’s using what, or you’ll end up dedicating time and resources to a channel your audience isn’t using . The best way to avoid doing that is with social media segmentation.</a:t>
            </a:r>
          </a:p>
          <a:p>
            <a:r>
              <a:rPr lang="en-IN" dirty="0"/>
              <a:t>In fact, social media segmentation can help boost your entire marketing strategy by not only saving you time and money but also by making you more effective in the channels you do use.</a:t>
            </a:r>
          </a:p>
          <a:p>
            <a:br>
              <a:rPr lang="en-IN" dirty="0"/>
            </a:br>
            <a:endParaRPr lang="en-US" dirty="0"/>
          </a:p>
        </p:txBody>
      </p:sp>
    </p:spTree>
    <p:extLst>
      <p:ext uri="{BB962C8B-B14F-4D97-AF65-F5344CB8AC3E}">
        <p14:creationId xmlns:p14="http://schemas.microsoft.com/office/powerpoint/2010/main" val="403743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6DC85E2-56EF-174B-B1B9-E9FA1B9F066A}"/>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360518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318941" y="5199838"/>
            <a:ext cx="7062857" cy="952381"/>
          </a:xfrm>
          <a:prstGeom prst="rect">
            <a:avLst/>
          </a:prstGeom>
        </p:spPr>
      </p:pic>
      <p:sp>
        <p:nvSpPr>
          <p:cNvPr id="2" name="Title 1"/>
          <p:cNvSpPr>
            <a:spLocks noGrp="1"/>
          </p:cNvSpPr>
          <p:nvPr>
            <p:ph type="title"/>
          </p:nvPr>
        </p:nvSpPr>
        <p:spPr/>
        <p:txBody>
          <a:bodyPr/>
          <a:lstStyle/>
          <a:p>
            <a:r>
              <a:rPr lang="en-US" dirty="0"/>
              <a:t>Data Instances</a:t>
            </a:r>
          </a:p>
        </p:txBody>
      </p:sp>
      <p:sp>
        <p:nvSpPr>
          <p:cNvPr id="3" name="Content Placeholder 2"/>
          <p:cNvSpPr>
            <a:spLocks noGrp="1"/>
          </p:cNvSpPr>
          <p:nvPr>
            <p:ph idx="1"/>
          </p:nvPr>
        </p:nvSpPr>
        <p:spPr>
          <a:xfrm>
            <a:off x="1981200" y="1066800"/>
            <a:ext cx="8686800" cy="4267549"/>
          </a:xfrm>
        </p:spPr>
        <p:txBody>
          <a:bodyPr>
            <a:normAutofit fontScale="70000" lnSpcReduction="20000"/>
          </a:bodyPr>
          <a:lstStyle/>
          <a:p>
            <a:r>
              <a:rPr lang="en-US" dirty="0"/>
              <a:t>In the KDD process, </a:t>
            </a:r>
          </a:p>
          <a:p>
            <a:pPr lvl="1"/>
            <a:r>
              <a:rPr lang="en-US" dirty="0"/>
              <a:t>Data is in a tabular format (a set of </a:t>
            </a:r>
            <a:r>
              <a:rPr lang="en-US" b="1" dirty="0"/>
              <a:t>instances</a:t>
            </a:r>
            <a:r>
              <a:rPr lang="en-US" dirty="0"/>
              <a:t>)</a:t>
            </a:r>
          </a:p>
          <a:p>
            <a:endParaRPr lang="en-US" dirty="0"/>
          </a:p>
          <a:p>
            <a:r>
              <a:rPr lang="en-US" dirty="0"/>
              <a:t>Each instance is a collection of properties and features related to an object or person</a:t>
            </a:r>
          </a:p>
          <a:p>
            <a:pPr lvl="1"/>
            <a:r>
              <a:rPr lang="en-US" dirty="0"/>
              <a:t>A patient’s medical record</a:t>
            </a:r>
          </a:p>
          <a:p>
            <a:pPr lvl="1"/>
            <a:r>
              <a:rPr lang="en-US" dirty="0"/>
              <a:t>A user’s profile</a:t>
            </a:r>
          </a:p>
          <a:p>
            <a:pPr lvl="1"/>
            <a:r>
              <a:rPr lang="en-US" dirty="0"/>
              <a:t>A gene’s information</a:t>
            </a:r>
          </a:p>
          <a:p>
            <a:endParaRPr lang="en-US" dirty="0"/>
          </a:p>
          <a:p>
            <a:r>
              <a:rPr lang="en-US" dirty="0"/>
              <a:t>Instances are also called </a:t>
            </a:r>
            <a:r>
              <a:rPr lang="en-US" i="1" dirty="0"/>
              <a:t>points</a:t>
            </a:r>
            <a:r>
              <a:rPr lang="en-US" dirty="0"/>
              <a:t>, </a:t>
            </a:r>
            <a:r>
              <a:rPr lang="en-US" i="1" dirty="0"/>
              <a:t>data points</a:t>
            </a:r>
            <a:r>
              <a:rPr lang="en-US" dirty="0"/>
              <a:t>, or </a:t>
            </a:r>
            <a:r>
              <a:rPr lang="en-US" i="1" dirty="0"/>
              <a:t>observations</a:t>
            </a:r>
          </a:p>
          <a:p>
            <a:pPr marL="457200" lvl="1" indent="0">
              <a:buNone/>
            </a:pPr>
            <a:r>
              <a:rPr lang="en-US" dirty="0"/>
              <a:t>			</a:t>
            </a:r>
          </a:p>
        </p:txBody>
      </p:sp>
      <p:sp>
        <p:nvSpPr>
          <p:cNvPr id="4" name="Rectangle 3"/>
          <p:cNvSpPr/>
          <p:nvPr/>
        </p:nvSpPr>
        <p:spPr>
          <a:xfrm>
            <a:off x="1545503" y="5149682"/>
            <a:ext cx="1718740" cy="369332"/>
          </a:xfrm>
          <a:prstGeom prst="rect">
            <a:avLst/>
          </a:prstGeom>
        </p:spPr>
        <p:txBody>
          <a:bodyPr wrap="none">
            <a:spAutoFit/>
          </a:bodyPr>
          <a:lstStyle/>
          <a:p>
            <a:r>
              <a:rPr lang="en-US" dirty="0">
                <a:latin typeface="Open Sans" panose="020B0606030504020204" pitchFamily="34" charset="0"/>
              </a:rPr>
              <a:t>Data Instance:</a:t>
            </a:r>
          </a:p>
        </p:txBody>
      </p:sp>
      <p:sp>
        <p:nvSpPr>
          <p:cNvPr id="6" name="Rectangle 5"/>
          <p:cNvSpPr/>
          <p:nvPr/>
        </p:nvSpPr>
        <p:spPr>
          <a:xfrm>
            <a:off x="4291378" y="6222707"/>
            <a:ext cx="4814523" cy="369332"/>
          </a:xfrm>
          <a:prstGeom prst="rect">
            <a:avLst/>
          </a:prstGeom>
        </p:spPr>
        <p:txBody>
          <a:bodyPr wrap="none">
            <a:spAutoFit/>
          </a:bodyPr>
          <a:lstStyle/>
          <a:p>
            <a:r>
              <a:rPr lang="en-US" b="1" dirty="0">
                <a:solidFill>
                  <a:srgbClr val="FF0000"/>
                </a:solidFill>
                <a:latin typeface="Open Sans" panose="020B0606030504020204" pitchFamily="34" charset="0"/>
              </a:rPr>
              <a:t>Features  ( Attributes or measurements)</a:t>
            </a:r>
          </a:p>
        </p:txBody>
      </p:sp>
      <p:cxnSp>
        <p:nvCxnSpPr>
          <p:cNvPr id="7" name="Straight Arrow Connector 6"/>
          <p:cNvCxnSpPr/>
          <p:nvPr/>
        </p:nvCxnSpPr>
        <p:spPr>
          <a:xfrm flipH="1" flipV="1">
            <a:off x="4883150" y="5608552"/>
            <a:ext cx="1240886" cy="689924"/>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733109" y="5608552"/>
            <a:ext cx="2390926" cy="689924"/>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867400" y="4800601"/>
            <a:ext cx="381000" cy="1158835"/>
          </a:xfrm>
          <a:prstGeom prst="straightConnector1">
            <a:avLst/>
          </a:prstGeom>
          <a:ln w="38100">
            <a:solidFill>
              <a:srgbClr val="1923F3"/>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124034" y="5586763"/>
            <a:ext cx="830142" cy="711712"/>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099400" y="6212804"/>
            <a:ext cx="1454244" cy="369332"/>
          </a:xfrm>
          <a:prstGeom prst="rect">
            <a:avLst/>
          </a:prstGeom>
          <a:ln w="38100">
            <a:noFill/>
          </a:ln>
        </p:spPr>
        <p:txBody>
          <a:bodyPr wrap="none">
            <a:spAutoFit/>
          </a:bodyPr>
          <a:lstStyle/>
          <a:p>
            <a:r>
              <a:rPr lang="en-US" b="1" dirty="0">
                <a:latin typeface="Open Sans" panose="020B0606030504020204" pitchFamily="34" charset="0"/>
              </a:rPr>
              <a:t>Class Label</a:t>
            </a:r>
          </a:p>
        </p:txBody>
      </p:sp>
      <p:cxnSp>
        <p:nvCxnSpPr>
          <p:cNvPr id="20" name="Straight Arrow Connector 19"/>
          <p:cNvCxnSpPr>
            <a:stCxn id="19" idx="0"/>
          </p:cNvCxnSpPr>
          <p:nvPr/>
        </p:nvCxnSpPr>
        <p:spPr>
          <a:xfrm flipH="1" flipV="1">
            <a:off x="9530858" y="6048388"/>
            <a:ext cx="295665" cy="164416"/>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238754" y="4449114"/>
            <a:ext cx="1780039" cy="369332"/>
          </a:xfrm>
          <a:prstGeom prst="rect">
            <a:avLst/>
          </a:prstGeom>
        </p:spPr>
        <p:txBody>
          <a:bodyPr wrap="none">
            <a:spAutoFit/>
          </a:bodyPr>
          <a:lstStyle/>
          <a:p>
            <a:r>
              <a:rPr lang="en-US" b="1" dirty="0">
                <a:solidFill>
                  <a:srgbClr val="1923F3"/>
                </a:solidFill>
                <a:latin typeface="Open Sans" panose="020B0606030504020204" pitchFamily="34" charset="0"/>
              </a:rPr>
              <a:t>Feature Value</a:t>
            </a:r>
          </a:p>
        </p:txBody>
      </p:sp>
      <p:sp>
        <p:nvSpPr>
          <p:cNvPr id="15" name="Rectangle 14"/>
          <p:cNvSpPr/>
          <p:nvPr/>
        </p:nvSpPr>
        <p:spPr>
          <a:xfrm>
            <a:off x="8382001" y="4495800"/>
            <a:ext cx="1752403" cy="369332"/>
          </a:xfrm>
          <a:prstGeom prst="rect">
            <a:avLst/>
          </a:prstGeom>
        </p:spPr>
        <p:txBody>
          <a:bodyPr wrap="none">
            <a:spAutoFit/>
          </a:bodyPr>
          <a:lstStyle/>
          <a:p>
            <a:r>
              <a:rPr lang="en-US" dirty="0">
                <a:solidFill>
                  <a:srgbClr val="00B050"/>
                </a:solidFill>
                <a:latin typeface="Open Sans" panose="020B0606030504020204" pitchFamily="34" charset="0"/>
              </a:rPr>
              <a:t>Class Attribute</a:t>
            </a:r>
          </a:p>
        </p:txBody>
      </p:sp>
      <p:cxnSp>
        <p:nvCxnSpPr>
          <p:cNvPr id="17" name="Straight Arrow Connector 16"/>
          <p:cNvCxnSpPr/>
          <p:nvPr/>
        </p:nvCxnSpPr>
        <p:spPr>
          <a:xfrm>
            <a:off x="8839200" y="4800600"/>
            <a:ext cx="1031922" cy="805586"/>
          </a:xfrm>
          <a:prstGeom prst="straightConnector1">
            <a:avLst/>
          </a:prstGeom>
          <a:ln w="381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124035" y="5669054"/>
            <a:ext cx="2113683" cy="629423"/>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0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Instances</a:t>
            </a:r>
          </a:p>
        </p:txBody>
      </p:sp>
      <p:sp>
        <p:nvSpPr>
          <p:cNvPr id="3" name="Content Placeholder 2"/>
          <p:cNvSpPr>
            <a:spLocks noGrp="1"/>
          </p:cNvSpPr>
          <p:nvPr>
            <p:ph idx="1"/>
          </p:nvPr>
        </p:nvSpPr>
        <p:spPr>
          <a:xfrm>
            <a:off x="1981200" y="1066800"/>
            <a:ext cx="8229600" cy="5257801"/>
          </a:xfrm>
        </p:spPr>
        <p:txBody>
          <a:bodyPr>
            <a:normAutofit fontScale="25000" lnSpcReduction="20000"/>
          </a:bodyPr>
          <a:lstStyle/>
          <a:p>
            <a:r>
              <a:rPr lang="en-US" sz="4400" dirty="0"/>
              <a:t>Predicting whether an individual who visits an online book seller is going to buy a specific book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400" dirty="0"/>
          </a:p>
          <a:p>
            <a:r>
              <a:rPr lang="en-US" sz="4400" dirty="0"/>
              <a:t>Features can be</a:t>
            </a:r>
          </a:p>
          <a:p>
            <a:pPr lvl="1"/>
            <a:r>
              <a:rPr lang="en-US" sz="3600" b="1" dirty="0"/>
              <a:t>Continues</a:t>
            </a:r>
            <a:r>
              <a:rPr lang="en-US" sz="3600" dirty="0"/>
              <a:t>: values are numeric values </a:t>
            </a:r>
          </a:p>
          <a:p>
            <a:pPr lvl="2"/>
            <a:r>
              <a:rPr lang="en-US" sz="2900" dirty="0"/>
              <a:t>Money spent: $25</a:t>
            </a:r>
          </a:p>
          <a:p>
            <a:pPr lvl="1"/>
            <a:r>
              <a:rPr lang="en-US" sz="3600" b="1" dirty="0"/>
              <a:t>Discrete</a:t>
            </a:r>
            <a:r>
              <a:rPr lang="en-US" sz="3600" dirty="0"/>
              <a:t>: can take a number of values </a:t>
            </a:r>
          </a:p>
          <a:p>
            <a:pPr lvl="2"/>
            <a:r>
              <a:rPr lang="en-US" sz="2900" dirty="0"/>
              <a:t>Money spent: {high, normal, low}</a:t>
            </a:r>
            <a:endParaRPr lang="en-US" sz="3600" dirty="0"/>
          </a:p>
        </p:txBody>
      </p:sp>
      <p:sp>
        <p:nvSpPr>
          <p:cNvPr id="19" name="Rectangle 18"/>
          <p:cNvSpPr/>
          <p:nvPr/>
        </p:nvSpPr>
        <p:spPr>
          <a:xfrm>
            <a:off x="8861365" y="4102114"/>
            <a:ext cx="1165704" cy="646331"/>
          </a:xfrm>
          <a:prstGeom prst="rect">
            <a:avLst/>
          </a:prstGeom>
        </p:spPr>
        <p:txBody>
          <a:bodyPr wrap="none">
            <a:spAutoFit/>
          </a:bodyPr>
          <a:lstStyle/>
          <a:p>
            <a:r>
              <a:rPr lang="en-US" b="1" dirty="0">
                <a:solidFill>
                  <a:srgbClr val="FF0000"/>
                </a:solidFill>
                <a:latin typeface="Open Sans" panose="020B0606030504020204" pitchFamily="34" charset="0"/>
              </a:rPr>
              <a:t>Labeled</a:t>
            </a:r>
          </a:p>
          <a:p>
            <a:r>
              <a:rPr lang="en-US" b="1" dirty="0">
                <a:solidFill>
                  <a:srgbClr val="FF0000"/>
                </a:solidFill>
                <a:latin typeface="Open Sans" panose="020B0606030504020204" pitchFamily="34" charset="0"/>
              </a:rPr>
              <a:t>Example</a:t>
            </a:r>
          </a:p>
        </p:txBody>
      </p:sp>
      <p:cxnSp>
        <p:nvCxnSpPr>
          <p:cNvPr id="20" name="Straight Arrow Connector 19"/>
          <p:cNvCxnSpPr>
            <a:stCxn id="19" idx="0"/>
          </p:cNvCxnSpPr>
          <p:nvPr/>
        </p:nvCxnSpPr>
        <p:spPr>
          <a:xfrm flipH="1" flipV="1">
            <a:off x="8305801" y="3581401"/>
            <a:ext cx="1138417" cy="520713"/>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109102" y="3218627"/>
            <a:ext cx="7973795" cy="313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3" name="Rectangle 22"/>
          <p:cNvSpPr/>
          <p:nvPr/>
        </p:nvSpPr>
        <p:spPr>
          <a:xfrm>
            <a:off x="2987849" y="3857367"/>
            <a:ext cx="1356462" cy="646331"/>
          </a:xfrm>
          <a:prstGeom prst="rect">
            <a:avLst/>
          </a:prstGeom>
        </p:spPr>
        <p:txBody>
          <a:bodyPr wrap="none">
            <a:spAutoFit/>
          </a:bodyPr>
          <a:lstStyle/>
          <a:p>
            <a:r>
              <a:rPr lang="en-US" b="1" dirty="0">
                <a:solidFill>
                  <a:srgbClr val="00B050"/>
                </a:solidFill>
                <a:latin typeface="Open Sans" panose="020B0606030504020204" pitchFamily="34" charset="0"/>
              </a:rPr>
              <a:t>Unlabeled</a:t>
            </a:r>
          </a:p>
          <a:p>
            <a:r>
              <a:rPr lang="en-US" b="1" dirty="0">
                <a:solidFill>
                  <a:srgbClr val="00B050"/>
                </a:solidFill>
                <a:latin typeface="Open Sans" panose="020B0606030504020204" pitchFamily="34" charset="0"/>
              </a:rPr>
              <a:t>Example</a:t>
            </a:r>
          </a:p>
        </p:txBody>
      </p:sp>
      <p:sp>
        <p:nvSpPr>
          <p:cNvPr id="24" name="Rectangle 23"/>
          <p:cNvSpPr/>
          <p:nvPr/>
        </p:nvSpPr>
        <p:spPr>
          <a:xfrm>
            <a:off x="2119399" y="2849407"/>
            <a:ext cx="7963499" cy="3619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cxnSp>
        <p:nvCxnSpPr>
          <p:cNvPr id="25" name="Straight Arrow Connector 24"/>
          <p:cNvCxnSpPr>
            <a:stCxn id="23" idx="0"/>
          </p:cNvCxnSpPr>
          <p:nvPr/>
        </p:nvCxnSpPr>
        <p:spPr>
          <a:xfrm flipV="1">
            <a:off x="3666080" y="3048000"/>
            <a:ext cx="905920" cy="809366"/>
          </a:xfrm>
          <a:prstGeom prst="straightConnector1">
            <a:avLst/>
          </a:prstGeom>
          <a:ln w="381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119398" y="2209800"/>
            <a:ext cx="7973796" cy="1329766"/>
          </a:xfrm>
          <a:prstGeom prst="rect">
            <a:avLst/>
          </a:prstGeom>
        </p:spPr>
      </p:pic>
    </p:spTree>
    <p:extLst>
      <p:ext uri="{BB962C8B-B14F-4D97-AF65-F5344CB8AC3E}">
        <p14:creationId xmlns:p14="http://schemas.microsoft.com/office/powerpoint/2010/main" val="291266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animBg="1"/>
      <p:bldP spid="23" grpId="0"/>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Permissible Operations (statistics)</a:t>
            </a:r>
          </a:p>
        </p:txBody>
      </p:sp>
      <p:sp>
        <p:nvSpPr>
          <p:cNvPr id="3" name="Content Placeholder 2"/>
          <p:cNvSpPr>
            <a:spLocks noGrp="1"/>
          </p:cNvSpPr>
          <p:nvPr>
            <p:ph idx="1"/>
          </p:nvPr>
        </p:nvSpPr>
        <p:spPr/>
        <p:txBody>
          <a:bodyPr>
            <a:normAutofit fontScale="62500" lnSpcReduction="20000"/>
          </a:bodyPr>
          <a:lstStyle/>
          <a:p>
            <a:r>
              <a:rPr lang="en-US" b="1" dirty="0"/>
              <a:t>Nominal</a:t>
            </a:r>
            <a:endParaRPr lang="en-US" dirty="0"/>
          </a:p>
          <a:p>
            <a:pPr lvl="1"/>
            <a:r>
              <a:rPr lang="en-US" b="1" dirty="0">
                <a:solidFill>
                  <a:srgbClr val="FF0000"/>
                </a:solidFill>
              </a:rPr>
              <a:t>Operations</a:t>
            </a:r>
            <a:r>
              <a:rPr lang="en-US" dirty="0">
                <a:solidFill>
                  <a:srgbClr val="FF0000"/>
                </a:solidFill>
              </a:rPr>
              <a:t>: </a:t>
            </a:r>
          </a:p>
          <a:p>
            <a:pPr lvl="2"/>
            <a:r>
              <a:rPr lang="en-US" dirty="0"/>
              <a:t>Mode (most common feature value), Equality Comparison</a:t>
            </a:r>
          </a:p>
          <a:p>
            <a:pPr lvl="1"/>
            <a:r>
              <a:rPr lang="en-US" dirty="0"/>
              <a:t>E.g., {male, female}</a:t>
            </a:r>
          </a:p>
          <a:p>
            <a:r>
              <a:rPr lang="en-US" b="1" dirty="0"/>
              <a:t>Ordinal </a:t>
            </a:r>
          </a:p>
          <a:p>
            <a:pPr lvl="1"/>
            <a:r>
              <a:rPr lang="en-US" dirty="0"/>
              <a:t>Feature values have an intrinsic order to them, but the difference is not defined</a:t>
            </a:r>
          </a:p>
          <a:p>
            <a:pPr lvl="1"/>
            <a:r>
              <a:rPr lang="en-US" b="1" dirty="0">
                <a:solidFill>
                  <a:srgbClr val="FF0000"/>
                </a:solidFill>
              </a:rPr>
              <a:t>Operations</a:t>
            </a:r>
            <a:r>
              <a:rPr lang="en-US" dirty="0">
                <a:solidFill>
                  <a:srgbClr val="FF0000"/>
                </a:solidFill>
              </a:rPr>
              <a:t>: </a:t>
            </a:r>
          </a:p>
          <a:p>
            <a:pPr lvl="2"/>
            <a:r>
              <a:rPr lang="en-US" dirty="0"/>
              <a:t>same as nominal, feature value rank</a:t>
            </a:r>
          </a:p>
          <a:p>
            <a:pPr lvl="1"/>
            <a:r>
              <a:rPr lang="en-US" dirty="0"/>
              <a:t>E.g., {Low, medium, high}</a:t>
            </a:r>
          </a:p>
          <a:p>
            <a:r>
              <a:rPr lang="en-US" b="1" dirty="0"/>
              <a:t>Interval</a:t>
            </a:r>
          </a:p>
          <a:p>
            <a:pPr lvl="1"/>
            <a:r>
              <a:rPr lang="en-US" b="1" dirty="0">
                <a:solidFill>
                  <a:srgbClr val="FF0000"/>
                </a:solidFill>
              </a:rPr>
              <a:t>Operations:</a:t>
            </a:r>
            <a:r>
              <a:rPr lang="en-US" dirty="0"/>
              <a:t> </a:t>
            </a:r>
          </a:p>
          <a:p>
            <a:pPr lvl="2"/>
            <a:r>
              <a:rPr lang="en-US" dirty="0"/>
              <a:t>Addition and subtractions are allowed whereas divisions and multiplications are not</a:t>
            </a:r>
          </a:p>
          <a:p>
            <a:pPr lvl="1"/>
            <a:r>
              <a:rPr lang="en-US" dirty="0"/>
              <a:t>E.g., 3:08 PM, calendar dates</a:t>
            </a:r>
          </a:p>
          <a:p>
            <a:r>
              <a:rPr lang="en-US" b="1" dirty="0"/>
              <a:t>Ratio</a:t>
            </a:r>
          </a:p>
          <a:p>
            <a:pPr lvl="1"/>
            <a:r>
              <a:rPr lang="en-US" b="1" dirty="0">
                <a:solidFill>
                  <a:srgbClr val="FF0000"/>
                </a:solidFill>
              </a:rPr>
              <a:t>Operations:</a:t>
            </a:r>
            <a:r>
              <a:rPr lang="en-US" dirty="0">
                <a:solidFill>
                  <a:srgbClr val="FF0000"/>
                </a:solidFill>
              </a:rPr>
              <a:t> </a:t>
            </a:r>
          </a:p>
          <a:p>
            <a:pPr lvl="2"/>
            <a:r>
              <a:rPr lang="en-US" dirty="0"/>
              <a:t>divisions and multiplications are allowed </a:t>
            </a:r>
            <a:endParaRPr lang="en-US" b="1" dirty="0"/>
          </a:p>
          <a:p>
            <a:pPr lvl="1"/>
            <a:r>
              <a:rPr lang="en-US" dirty="0"/>
              <a:t>E.g., Height, weight, money quantities </a:t>
            </a:r>
          </a:p>
        </p:txBody>
      </p:sp>
    </p:spTree>
    <p:extLst>
      <p:ext uri="{BB962C8B-B14F-4D97-AF65-F5344CB8AC3E}">
        <p14:creationId xmlns:p14="http://schemas.microsoft.com/office/powerpoint/2010/main" val="3288575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Dataset – Twitter Users</a:t>
            </a:r>
          </a:p>
        </p:txBody>
      </p:sp>
      <p:graphicFrame>
        <p:nvGraphicFramePr>
          <p:cNvPr id="4" name="Content Placeholder 3"/>
          <p:cNvGraphicFramePr>
            <a:graphicFrameLocks noGrp="1"/>
          </p:cNvGraphicFramePr>
          <p:nvPr>
            <p:ph idx="1"/>
          </p:nvPr>
        </p:nvGraphicFramePr>
        <p:xfrm>
          <a:off x="2057400" y="1752601"/>
          <a:ext cx="8153400" cy="3068955"/>
        </p:xfrm>
        <a:graphic>
          <a:graphicData uri="http://schemas.openxmlformats.org/drawingml/2006/table">
            <a:tbl>
              <a:tblPr>
                <a:tableStyleId>{5940675A-B579-460E-94D1-54222C63F5DA}</a:tableStyleId>
              </a:tblPr>
              <a:tblGrid>
                <a:gridCol w="1658543">
                  <a:extLst>
                    <a:ext uri="{9D8B030D-6E8A-4147-A177-3AD203B41FA5}">
                      <a16:colId xmlns:a16="http://schemas.microsoft.com/office/drawing/2014/main" val="20000"/>
                    </a:ext>
                  </a:extLst>
                </a:gridCol>
                <a:gridCol w="1694257">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91440">
                <a:tc>
                  <a:txBody>
                    <a:bodyPr/>
                    <a:lstStyle/>
                    <a:p>
                      <a:pPr algn="ctr" fontAlgn="ctr"/>
                      <a:r>
                        <a:rPr lang="en-US" sz="1200" b="1" i="1" u="none" strike="noStrike" dirty="0">
                          <a:effectLst/>
                          <a:latin typeface="Open Sans" panose="020B0606030504020204" pitchFamily="34" charset="0"/>
                        </a:rPr>
                        <a:t>Activity</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Date Joined</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Number of Followers</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Verified Account?</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solidFill>
                            <a:schemeClr val="tx1"/>
                          </a:solidFill>
                          <a:effectLst/>
                          <a:latin typeface="Open Sans" panose="020B0606030504020204" pitchFamily="34" charset="0"/>
                        </a:rPr>
                        <a:t>Has</a:t>
                      </a:r>
                      <a:r>
                        <a:rPr lang="en-US" sz="1200" b="1" i="1" u="none" strike="noStrike" baseline="0" dirty="0">
                          <a:solidFill>
                            <a:schemeClr val="tx1"/>
                          </a:solidFill>
                          <a:effectLst/>
                          <a:latin typeface="Open Sans" panose="020B0606030504020204" pitchFamily="34" charset="0"/>
                        </a:rPr>
                        <a:t> Profile Picture?</a:t>
                      </a:r>
                      <a:endParaRPr lang="en-US" sz="1200" b="1" i="1"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0"/>
                  </a:ext>
                </a:extLst>
              </a:tr>
              <a:tr h="91440">
                <a:tc>
                  <a:txBody>
                    <a:bodyPr/>
                    <a:lstStyle/>
                    <a:p>
                      <a:pPr algn="ctr" fontAlgn="ctr"/>
                      <a:r>
                        <a:rPr lang="en-US" sz="1200" u="none" strike="noStrike" dirty="0">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50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1"/>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300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2"/>
                  </a:ext>
                </a:extLst>
              </a:tr>
              <a:tr h="0">
                <a:tc>
                  <a:txBody>
                    <a:bodyPr/>
                    <a:lstStyle/>
                    <a:p>
                      <a:pPr algn="ctr" fontAlgn="ctr"/>
                      <a:r>
                        <a:rPr lang="en-US" sz="1200" u="none" strike="noStrike" dirty="0">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860000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3"/>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2012</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96</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4"/>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2008</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5"/>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2009</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6"/>
                  </a:ext>
                </a:extLst>
              </a:tr>
              <a:tr h="91440">
                <a:tc>
                  <a:txBody>
                    <a:bodyPr/>
                    <a:lstStyle/>
                    <a:p>
                      <a:pPr algn="ctr" fontAlgn="ctr"/>
                      <a:r>
                        <a:rPr lang="en-US" sz="1200" b="0" i="0" u="none" strike="noStrike" dirty="0">
                          <a:solidFill>
                            <a:schemeClr val="tx1"/>
                          </a:solidFill>
                          <a:effectLst/>
                          <a:latin typeface="Open Sans" panose="020B0606030504020204" pitchFamily="34" charset="0"/>
                        </a:rPr>
                        <a:t>Very</a:t>
                      </a:r>
                      <a:r>
                        <a:rPr lang="en-US" sz="1200" b="0" i="0" u="none" strike="noStrike" baseline="0" dirty="0">
                          <a:solidFill>
                            <a:schemeClr val="tx1"/>
                          </a:solidFill>
                          <a:effectLst/>
                          <a:latin typeface="Open Sans" panose="020B0606030504020204" pitchFamily="34" charset="0"/>
                        </a:rPr>
                        <a:t> 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650,000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7"/>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8"/>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9"/>
                  </a:ext>
                </a:extLst>
              </a:tr>
              <a:tr h="91440">
                <a:tc>
                  <a:txBody>
                    <a:bodyPr/>
                    <a:lstStyle/>
                    <a:p>
                      <a:pPr algn="ctr" fontAlgn="ctr"/>
                      <a:r>
                        <a:rPr lang="en-US" sz="1200" b="0" i="0" u="none" strike="noStrike" dirty="0">
                          <a:solidFill>
                            <a:schemeClr val="tx1"/>
                          </a:solidFill>
                          <a:effectLst/>
                          <a:latin typeface="Open Sans" panose="020B0606030504020204" pitchFamily="34" charset="0"/>
                        </a:rPr>
                        <a:t>Very</a:t>
                      </a:r>
                      <a:r>
                        <a:rPr lang="en-US" sz="1200" b="0" i="0" u="none" strike="noStrike" baseline="0" dirty="0">
                          <a:solidFill>
                            <a:schemeClr val="tx1"/>
                          </a:solidFill>
                          <a:effectLst/>
                          <a:latin typeface="Open Sans" panose="020B0606030504020204" pitchFamily="34" charset="0"/>
                        </a:rPr>
                        <a:t> 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0"/>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2014</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1"/>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2"/>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7500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3"/>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4"/>
                  </a:ext>
                </a:extLst>
              </a:tr>
            </a:tbl>
          </a:graphicData>
        </a:graphic>
      </p:graphicFrame>
      <p:grpSp>
        <p:nvGrpSpPr>
          <p:cNvPr id="19" name="Group 18"/>
          <p:cNvGrpSpPr/>
          <p:nvPr/>
        </p:nvGrpSpPr>
        <p:grpSpPr>
          <a:xfrm>
            <a:off x="2362200" y="5410200"/>
            <a:ext cx="7860664" cy="375510"/>
            <a:chOff x="990600" y="5553062"/>
            <a:chExt cx="7860664" cy="375510"/>
          </a:xfrm>
        </p:grpSpPr>
        <p:sp>
          <p:nvSpPr>
            <p:cNvPr id="3" name="Rectangle 2"/>
            <p:cNvSpPr/>
            <p:nvPr/>
          </p:nvSpPr>
          <p:spPr>
            <a:xfrm>
              <a:off x="6248400" y="5559240"/>
              <a:ext cx="1229824" cy="369332"/>
            </a:xfrm>
            <a:prstGeom prst="rect">
              <a:avLst/>
            </a:prstGeom>
          </p:spPr>
          <p:txBody>
            <a:bodyPr wrap="none">
              <a:spAutoFit/>
            </a:bodyPr>
            <a:lstStyle/>
            <a:p>
              <a:r>
                <a:rPr lang="en-US" b="1" dirty="0">
                  <a:solidFill>
                    <a:srgbClr val="FF0000"/>
                  </a:solidFill>
                  <a:latin typeface="Open Sans" panose="020B0606030504020204" pitchFamily="34" charset="0"/>
                </a:rPr>
                <a:t>Nominal</a:t>
              </a:r>
              <a:r>
                <a:rPr lang="en-US" dirty="0">
                  <a:solidFill>
                    <a:srgbClr val="FF0000"/>
                  </a:solidFill>
                  <a:latin typeface="Open Sans" panose="020B0606030504020204" pitchFamily="34" charset="0"/>
                </a:rPr>
                <a:t> </a:t>
              </a:r>
            </a:p>
          </p:txBody>
        </p:sp>
        <p:sp>
          <p:nvSpPr>
            <p:cNvPr id="6" name="Rectangle 5"/>
            <p:cNvSpPr/>
            <p:nvPr/>
          </p:nvSpPr>
          <p:spPr>
            <a:xfrm>
              <a:off x="990600" y="5553062"/>
              <a:ext cx="1047274" cy="369332"/>
            </a:xfrm>
            <a:prstGeom prst="rect">
              <a:avLst/>
            </a:prstGeom>
          </p:spPr>
          <p:txBody>
            <a:bodyPr wrap="none">
              <a:spAutoFit/>
            </a:bodyPr>
            <a:lstStyle/>
            <a:p>
              <a:r>
                <a:rPr lang="en-US" b="1" dirty="0">
                  <a:solidFill>
                    <a:srgbClr val="FF0000"/>
                  </a:solidFill>
                  <a:latin typeface="Open Sans" panose="020B0606030504020204" pitchFamily="34" charset="0"/>
                </a:rPr>
                <a:t>Ordinal</a:t>
              </a:r>
              <a:endParaRPr lang="en-US" dirty="0">
                <a:solidFill>
                  <a:srgbClr val="FF0000"/>
                </a:solidFill>
                <a:latin typeface="Open Sans" panose="020B0606030504020204" pitchFamily="34" charset="0"/>
              </a:endParaRPr>
            </a:p>
          </p:txBody>
        </p:sp>
        <p:sp>
          <p:nvSpPr>
            <p:cNvPr id="7" name="Rectangle 6"/>
            <p:cNvSpPr/>
            <p:nvPr/>
          </p:nvSpPr>
          <p:spPr>
            <a:xfrm>
              <a:off x="2667000" y="5553062"/>
              <a:ext cx="1096775" cy="369332"/>
            </a:xfrm>
            <a:prstGeom prst="rect">
              <a:avLst/>
            </a:prstGeom>
          </p:spPr>
          <p:txBody>
            <a:bodyPr wrap="none">
              <a:spAutoFit/>
            </a:bodyPr>
            <a:lstStyle/>
            <a:p>
              <a:r>
                <a:rPr lang="en-US" b="1" dirty="0">
                  <a:solidFill>
                    <a:srgbClr val="FF0000"/>
                  </a:solidFill>
                  <a:latin typeface="Open Sans" panose="020B0606030504020204" pitchFamily="34" charset="0"/>
                </a:rPr>
                <a:t>Interval</a:t>
              </a:r>
              <a:endParaRPr lang="en-US" dirty="0">
                <a:solidFill>
                  <a:srgbClr val="FF0000"/>
                </a:solidFill>
                <a:latin typeface="Open Sans" panose="020B0606030504020204" pitchFamily="34" charset="0"/>
              </a:endParaRPr>
            </a:p>
          </p:txBody>
        </p:sp>
        <p:sp>
          <p:nvSpPr>
            <p:cNvPr id="14" name="Rectangle 13"/>
            <p:cNvSpPr/>
            <p:nvPr/>
          </p:nvSpPr>
          <p:spPr>
            <a:xfrm>
              <a:off x="4572000" y="5553062"/>
              <a:ext cx="790601" cy="369332"/>
            </a:xfrm>
            <a:prstGeom prst="rect">
              <a:avLst/>
            </a:prstGeom>
          </p:spPr>
          <p:txBody>
            <a:bodyPr wrap="none">
              <a:spAutoFit/>
            </a:bodyPr>
            <a:lstStyle/>
            <a:p>
              <a:r>
                <a:rPr lang="en-US" b="1" dirty="0">
                  <a:solidFill>
                    <a:srgbClr val="FF0000"/>
                  </a:solidFill>
                  <a:latin typeface="Open Sans" panose="020B0606030504020204" pitchFamily="34" charset="0"/>
                </a:rPr>
                <a:t>Ratio</a:t>
              </a:r>
              <a:endParaRPr lang="en-US" dirty="0">
                <a:solidFill>
                  <a:srgbClr val="FF0000"/>
                </a:solidFill>
                <a:latin typeface="Open Sans" panose="020B0606030504020204" pitchFamily="34" charset="0"/>
              </a:endParaRPr>
            </a:p>
          </p:txBody>
        </p:sp>
        <p:sp>
          <p:nvSpPr>
            <p:cNvPr id="20" name="Rectangle 19"/>
            <p:cNvSpPr/>
            <p:nvPr/>
          </p:nvSpPr>
          <p:spPr>
            <a:xfrm>
              <a:off x="7621440" y="5553062"/>
              <a:ext cx="1229824" cy="369332"/>
            </a:xfrm>
            <a:prstGeom prst="rect">
              <a:avLst/>
            </a:prstGeom>
          </p:spPr>
          <p:txBody>
            <a:bodyPr wrap="none">
              <a:spAutoFit/>
            </a:bodyPr>
            <a:lstStyle/>
            <a:p>
              <a:r>
                <a:rPr lang="en-US" b="1" dirty="0">
                  <a:solidFill>
                    <a:srgbClr val="FF0000"/>
                  </a:solidFill>
                  <a:latin typeface="Open Sans" panose="020B0606030504020204" pitchFamily="34" charset="0"/>
                </a:rPr>
                <a:t>Nominal</a:t>
              </a:r>
              <a:r>
                <a:rPr lang="en-US" dirty="0">
                  <a:solidFill>
                    <a:srgbClr val="FF0000"/>
                  </a:solidFill>
                  <a:latin typeface="Open Sans" panose="020B0606030504020204" pitchFamily="34" charset="0"/>
                </a:rPr>
                <a:t> </a:t>
              </a:r>
            </a:p>
          </p:txBody>
        </p:sp>
      </p:grpSp>
    </p:spTree>
    <p:extLst>
      <p:ext uri="{BB962C8B-B14F-4D97-AF65-F5344CB8AC3E}">
        <p14:creationId xmlns:p14="http://schemas.microsoft.com/office/powerpoint/2010/main" val="163072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93769765-3D51-4C61-A27E-2798353941FB}"/>
              </a:ext>
            </a:extLst>
          </p:cNvPr>
          <p:cNvGraphicFramePr/>
          <p:nvPr>
            <p:extLst>
              <p:ext uri="{D42A27DB-BD31-4B8C-83A1-F6EECF244321}">
                <p14:modId xmlns:p14="http://schemas.microsoft.com/office/powerpoint/2010/main" val="1002310634"/>
              </p:ext>
            </p:extLst>
          </p:nvPr>
        </p:nvGraphicFramePr>
        <p:xfrm>
          <a:off x="3343656" y="2259550"/>
          <a:ext cx="6472904" cy="2992177"/>
        </p:xfrm>
        <a:graphic>
          <a:graphicData uri="http://schemas.openxmlformats.org/drawingml/2006/chart">
            <c:chart xmlns:c="http://schemas.openxmlformats.org/drawingml/2006/chart" xmlns:r="http://schemas.openxmlformats.org/officeDocument/2006/relationships" r:id="rId2"/>
          </a:graphicData>
        </a:graphic>
      </p:graphicFrame>
      <p:sp>
        <p:nvSpPr>
          <p:cNvPr id="18" name="Rectangle 17">
            <a:extLst>
              <a:ext uri="{FF2B5EF4-FFF2-40B4-BE49-F238E27FC236}">
                <a16:creationId xmlns:a16="http://schemas.microsoft.com/office/drawing/2014/main" id="{045ABC73-1DFC-4554-9134-377BCA700DC9}"/>
              </a:ext>
            </a:extLst>
          </p:cNvPr>
          <p:cNvSpPr/>
          <p:nvPr/>
        </p:nvSpPr>
        <p:spPr>
          <a:xfrm>
            <a:off x="3219077" y="2526099"/>
            <a:ext cx="2284600" cy="230832"/>
          </a:xfrm>
          <a:prstGeom prst="rect">
            <a:avLst/>
          </a:prstGeom>
        </p:spPr>
        <p:txBody>
          <a:bodyPr wrap="square">
            <a:spAutoFit/>
          </a:bodyPr>
          <a:lstStyle/>
          <a:p>
            <a:r>
              <a:rPr lang="en-GB" sz="900" dirty="0"/>
              <a:t>Discover brands via ads on social media</a:t>
            </a:r>
          </a:p>
        </p:txBody>
      </p:sp>
      <p:sp>
        <p:nvSpPr>
          <p:cNvPr id="19" name="Rectangle 18">
            <a:extLst>
              <a:ext uri="{FF2B5EF4-FFF2-40B4-BE49-F238E27FC236}">
                <a16:creationId xmlns:a16="http://schemas.microsoft.com/office/drawing/2014/main" id="{0673A6B8-1F1F-4B52-80A5-4AA331A55991}"/>
              </a:ext>
            </a:extLst>
          </p:cNvPr>
          <p:cNvSpPr/>
          <p:nvPr/>
        </p:nvSpPr>
        <p:spPr>
          <a:xfrm>
            <a:off x="8153648" y="2516265"/>
            <a:ext cx="468398" cy="246221"/>
          </a:xfrm>
          <a:prstGeom prst="rect">
            <a:avLst/>
          </a:prstGeom>
        </p:spPr>
        <p:txBody>
          <a:bodyPr wrap="square">
            <a:spAutoFit/>
          </a:bodyPr>
          <a:lstStyle/>
          <a:p>
            <a:r>
              <a:rPr lang="en-GB" sz="1000" b="1" dirty="0"/>
              <a:t>28%</a:t>
            </a:r>
          </a:p>
        </p:txBody>
      </p:sp>
      <p:sp>
        <p:nvSpPr>
          <p:cNvPr id="20" name="Rectangle 19">
            <a:extLst>
              <a:ext uri="{FF2B5EF4-FFF2-40B4-BE49-F238E27FC236}">
                <a16:creationId xmlns:a16="http://schemas.microsoft.com/office/drawing/2014/main" id="{51EA2144-DE6C-4BC7-BB70-33E43C1A43C1}"/>
              </a:ext>
            </a:extLst>
          </p:cNvPr>
          <p:cNvSpPr/>
          <p:nvPr/>
        </p:nvSpPr>
        <p:spPr>
          <a:xfrm>
            <a:off x="3219076" y="2988212"/>
            <a:ext cx="3659976" cy="230832"/>
          </a:xfrm>
          <a:prstGeom prst="rect">
            <a:avLst/>
          </a:prstGeom>
        </p:spPr>
        <p:txBody>
          <a:bodyPr wrap="square">
            <a:spAutoFit/>
          </a:bodyPr>
          <a:lstStyle/>
          <a:p>
            <a:r>
              <a:rPr lang="en-GB" sz="900" dirty="0"/>
              <a:t>Discover brands via recommendations/comments on social media</a:t>
            </a:r>
          </a:p>
        </p:txBody>
      </p:sp>
      <p:sp>
        <p:nvSpPr>
          <p:cNvPr id="21" name="Rectangle 20">
            <a:extLst>
              <a:ext uri="{FF2B5EF4-FFF2-40B4-BE49-F238E27FC236}">
                <a16:creationId xmlns:a16="http://schemas.microsoft.com/office/drawing/2014/main" id="{4FCFB850-4D20-49AE-A591-569452AAB16A}"/>
              </a:ext>
            </a:extLst>
          </p:cNvPr>
          <p:cNvSpPr/>
          <p:nvPr/>
        </p:nvSpPr>
        <p:spPr>
          <a:xfrm>
            <a:off x="8153648" y="2978377"/>
            <a:ext cx="468398" cy="246221"/>
          </a:xfrm>
          <a:prstGeom prst="rect">
            <a:avLst/>
          </a:prstGeom>
        </p:spPr>
        <p:txBody>
          <a:bodyPr wrap="square">
            <a:spAutoFit/>
          </a:bodyPr>
          <a:lstStyle/>
          <a:p>
            <a:r>
              <a:rPr lang="en-GB" sz="1000" b="1" dirty="0"/>
              <a:t>25%</a:t>
            </a:r>
          </a:p>
        </p:txBody>
      </p:sp>
      <p:sp>
        <p:nvSpPr>
          <p:cNvPr id="22" name="Rectangle 21">
            <a:extLst>
              <a:ext uri="{FF2B5EF4-FFF2-40B4-BE49-F238E27FC236}">
                <a16:creationId xmlns:a16="http://schemas.microsoft.com/office/drawing/2014/main" id="{209E7D66-BF47-428E-B780-ABC19064FD08}"/>
              </a:ext>
            </a:extLst>
          </p:cNvPr>
          <p:cNvSpPr/>
          <p:nvPr/>
        </p:nvSpPr>
        <p:spPr>
          <a:xfrm>
            <a:off x="3219076" y="3440492"/>
            <a:ext cx="2337499" cy="230832"/>
          </a:xfrm>
          <a:prstGeom prst="rect">
            <a:avLst/>
          </a:prstGeom>
        </p:spPr>
        <p:txBody>
          <a:bodyPr wrap="square">
            <a:spAutoFit/>
          </a:bodyPr>
          <a:lstStyle/>
          <a:p>
            <a:r>
              <a:rPr lang="en-GB" sz="900" dirty="0"/>
              <a:t>Use social networks to research products</a:t>
            </a:r>
          </a:p>
        </p:txBody>
      </p:sp>
      <p:sp>
        <p:nvSpPr>
          <p:cNvPr id="23" name="Rectangle 22">
            <a:extLst>
              <a:ext uri="{FF2B5EF4-FFF2-40B4-BE49-F238E27FC236}">
                <a16:creationId xmlns:a16="http://schemas.microsoft.com/office/drawing/2014/main" id="{BEF6DAC2-0A55-433C-9ABE-FA3D4CB7D5C2}"/>
              </a:ext>
            </a:extLst>
          </p:cNvPr>
          <p:cNvSpPr/>
          <p:nvPr/>
        </p:nvSpPr>
        <p:spPr>
          <a:xfrm>
            <a:off x="8153648" y="3422108"/>
            <a:ext cx="468398" cy="246221"/>
          </a:xfrm>
          <a:prstGeom prst="rect">
            <a:avLst/>
          </a:prstGeom>
        </p:spPr>
        <p:txBody>
          <a:bodyPr wrap="square">
            <a:spAutoFit/>
          </a:bodyPr>
          <a:lstStyle/>
          <a:p>
            <a:r>
              <a:rPr lang="en-GB" sz="1000" b="1" dirty="0"/>
              <a:t>42%</a:t>
            </a:r>
          </a:p>
        </p:txBody>
      </p:sp>
      <p:sp>
        <p:nvSpPr>
          <p:cNvPr id="24" name="Rectangle 23">
            <a:extLst>
              <a:ext uri="{FF2B5EF4-FFF2-40B4-BE49-F238E27FC236}">
                <a16:creationId xmlns:a16="http://schemas.microsoft.com/office/drawing/2014/main" id="{4C364779-F0F5-4F4C-96CA-BEE42EBE75F4}"/>
              </a:ext>
            </a:extLst>
          </p:cNvPr>
          <p:cNvSpPr/>
          <p:nvPr/>
        </p:nvSpPr>
        <p:spPr>
          <a:xfrm>
            <a:off x="3219076" y="3887187"/>
            <a:ext cx="3834704" cy="230832"/>
          </a:xfrm>
          <a:prstGeom prst="rect">
            <a:avLst/>
          </a:prstGeom>
        </p:spPr>
        <p:txBody>
          <a:bodyPr wrap="square">
            <a:spAutoFit/>
          </a:bodyPr>
          <a:lstStyle/>
          <a:p>
            <a:r>
              <a:rPr lang="en-GB" sz="900" dirty="0"/>
              <a:t>Clicked on a sponsored post on Instagram (among Instagram visitors)</a:t>
            </a:r>
          </a:p>
        </p:txBody>
      </p:sp>
      <p:sp>
        <p:nvSpPr>
          <p:cNvPr id="25" name="Rectangle 24">
            <a:extLst>
              <a:ext uri="{FF2B5EF4-FFF2-40B4-BE49-F238E27FC236}">
                <a16:creationId xmlns:a16="http://schemas.microsoft.com/office/drawing/2014/main" id="{8A7078DC-6052-4801-A877-0AFC1EA4570F}"/>
              </a:ext>
            </a:extLst>
          </p:cNvPr>
          <p:cNvSpPr/>
          <p:nvPr/>
        </p:nvSpPr>
        <p:spPr>
          <a:xfrm>
            <a:off x="8152046" y="3875603"/>
            <a:ext cx="468398" cy="246221"/>
          </a:xfrm>
          <a:prstGeom prst="rect">
            <a:avLst/>
          </a:prstGeom>
        </p:spPr>
        <p:txBody>
          <a:bodyPr wrap="square">
            <a:spAutoFit/>
          </a:bodyPr>
          <a:lstStyle/>
          <a:p>
            <a:r>
              <a:rPr lang="en-GB" sz="1000" b="1" dirty="0"/>
              <a:t>17%</a:t>
            </a:r>
          </a:p>
        </p:txBody>
      </p:sp>
      <p:sp>
        <p:nvSpPr>
          <p:cNvPr id="26" name="Rectangle 25">
            <a:extLst>
              <a:ext uri="{FF2B5EF4-FFF2-40B4-BE49-F238E27FC236}">
                <a16:creationId xmlns:a16="http://schemas.microsoft.com/office/drawing/2014/main" id="{BFAE74E8-35DC-464B-B40B-0E502B1B834D}"/>
              </a:ext>
            </a:extLst>
          </p:cNvPr>
          <p:cNvSpPr/>
          <p:nvPr/>
        </p:nvSpPr>
        <p:spPr>
          <a:xfrm>
            <a:off x="3217474" y="4338925"/>
            <a:ext cx="3906839" cy="230832"/>
          </a:xfrm>
          <a:prstGeom prst="rect">
            <a:avLst/>
          </a:prstGeom>
        </p:spPr>
        <p:txBody>
          <a:bodyPr wrap="square">
            <a:spAutoFit/>
          </a:bodyPr>
          <a:lstStyle/>
          <a:p>
            <a:r>
              <a:rPr lang="en-GB" sz="900" dirty="0"/>
              <a:t>Motivated to purchase by lots of likes/good comments on social media</a:t>
            </a:r>
          </a:p>
        </p:txBody>
      </p:sp>
      <p:sp>
        <p:nvSpPr>
          <p:cNvPr id="27" name="Rectangle 26">
            <a:extLst>
              <a:ext uri="{FF2B5EF4-FFF2-40B4-BE49-F238E27FC236}">
                <a16:creationId xmlns:a16="http://schemas.microsoft.com/office/drawing/2014/main" id="{12BB5EE7-AF65-44E7-A0D2-26B86593142D}"/>
              </a:ext>
            </a:extLst>
          </p:cNvPr>
          <p:cNvSpPr/>
          <p:nvPr/>
        </p:nvSpPr>
        <p:spPr>
          <a:xfrm>
            <a:off x="8139755" y="4307655"/>
            <a:ext cx="468398" cy="246221"/>
          </a:xfrm>
          <a:prstGeom prst="rect">
            <a:avLst/>
          </a:prstGeom>
        </p:spPr>
        <p:txBody>
          <a:bodyPr wrap="square">
            <a:spAutoFit/>
          </a:bodyPr>
          <a:lstStyle/>
          <a:p>
            <a:r>
              <a:rPr lang="en-GB" sz="1000" b="1" dirty="0"/>
              <a:t>22%</a:t>
            </a:r>
          </a:p>
        </p:txBody>
      </p:sp>
      <p:sp>
        <p:nvSpPr>
          <p:cNvPr id="28" name="Rectangle 27">
            <a:extLst>
              <a:ext uri="{FF2B5EF4-FFF2-40B4-BE49-F238E27FC236}">
                <a16:creationId xmlns:a16="http://schemas.microsoft.com/office/drawing/2014/main" id="{4DEC16AA-3CA4-442E-BFC0-DCCEB60606B2}"/>
              </a:ext>
            </a:extLst>
          </p:cNvPr>
          <p:cNvSpPr/>
          <p:nvPr/>
        </p:nvSpPr>
        <p:spPr>
          <a:xfrm>
            <a:off x="3217474" y="4799955"/>
            <a:ext cx="2313454" cy="230832"/>
          </a:xfrm>
          <a:prstGeom prst="rect">
            <a:avLst/>
          </a:prstGeom>
        </p:spPr>
        <p:txBody>
          <a:bodyPr wrap="square">
            <a:spAutoFit/>
          </a:bodyPr>
          <a:lstStyle/>
          <a:p>
            <a:r>
              <a:rPr lang="en-GB" sz="900" dirty="0"/>
              <a:t>Motivated to purchase by a “buy” button</a:t>
            </a:r>
          </a:p>
        </p:txBody>
      </p:sp>
      <p:sp>
        <p:nvSpPr>
          <p:cNvPr id="29" name="Rectangle 28">
            <a:extLst>
              <a:ext uri="{FF2B5EF4-FFF2-40B4-BE49-F238E27FC236}">
                <a16:creationId xmlns:a16="http://schemas.microsoft.com/office/drawing/2014/main" id="{02456270-FEBA-4760-96E4-446813FDF776}"/>
              </a:ext>
            </a:extLst>
          </p:cNvPr>
          <p:cNvSpPr/>
          <p:nvPr/>
        </p:nvSpPr>
        <p:spPr>
          <a:xfrm>
            <a:off x="8117631" y="4759371"/>
            <a:ext cx="468398" cy="246221"/>
          </a:xfrm>
          <a:prstGeom prst="rect">
            <a:avLst/>
          </a:prstGeom>
        </p:spPr>
        <p:txBody>
          <a:bodyPr wrap="square">
            <a:spAutoFit/>
          </a:bodyPr>
          <a:lstStyle/>
          <a:p>
            <a:r>
              <a:rPr lang="en-GB" sz="1000" b="1" dirty="0"/>
              <a:t>12%</a:t>
            </a:r>
          </a:p>
        </p:txBody>
      </p:sp>
      <p:sp>
        <p:nvSpPr>
          <p:cNvPr id="30" name="TextBox 29">
            <a:extLst>
              <a:ext uri="{FF2B5EF4-FFF2-40B4-BE49-F238E27FC236}">
                <a16:creationId xmlns:a16="http://schemas.microsoft.com/office/drawing/2014/main" id="{D1FCE3E3-CE9F-497B-BE25-91A7AE478349}"/>
              </a:ext>
            </a:extLst>
          </p:cNvPr>
          <p:cNvSpPr txBox="1"/>
          <p:nvPr/>
        </p:nvSpPr>
        <p:spPr>
          <a:xfrm>
            <a:off x="1461826" y="821568"/>
            <a:ext cx="5343658" cy="815608"/>
          </a:xfrm>
          <a:prstGeom prst="rect">
            <a:avLst/>
          </a:prstGeom>
          <a:noFill/>
        </p:spPr>
        <p:txBody>
          <a:bodyPr wrap="square" rtlCol="0">
            <a:spAutoFit/>
          </a:bodyPr>
          <a:lstStyle/>
          <a:p>
            <a:r>
              <a:rPr lang="en-GB" dirty="0"/>
              <a:t>Social Media’s Impact Across The Purchase Journey</a:t>
            </a:r>
          </a:p>
          <a:p>
            <a:r>
              <a:rPr lang="en-GB" sz="1100" dirty="0"/>
              <a:t>% of Internet users who…</a:t>
            </a:r>
            <a:endParaRPr lang="en-GB" dirty="0"/>
          </a:p>
        </p:txBody>
      </p:sp>
      <p:cxnSp>
        <p:nvCxnSpPr>
          <p:cNvPr id="34" name="Straight Connector 33">
            <a:extLst>
              <a:ext uri="{FF2B5EF4-FFF2-40B4-BE49-F238E27FC236}">
                <a16:creationId xmlns:a16="http://schemas.microsoft.com/office/drawing/2014/main" id="{062F73B7-02A3-4F51-B8E7-24B8377401B4}"/>
              </a:ext>
            </a:extLst>
          </p:cNvPr>
          <p:cNvCxnSpPr>
            <a:cxnSpLocks/>
          </p:cNvCxnSpPr>
          <p:nvPr/>
        </p:nvCxnSpPr>
        <p:spPr>
          <a:xfrm>
            <a:off x="2382613" y="634497"/>
            <a:ext cx="1" cy="786816"/>
          </a:xfrm>
          <a:prstGeom prst="line">
            <a:avLst/>
          </a:prstGeom>
          <a:ln>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759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Representation</a:t>
            </a:r>
          </a:p>
        </p:txBody>
      </p:sp>
      <p:sp>
        <p:nvSpPr>
          <p:cNvPr id="3" name="Content Placeholder 2"/>
          <p:cNvSpPr>
            <a:spLocks noGrp="1"/>
          </p:cNvSpPr>
          <p:nvPr>
            <p:ph idx="1"/>
          </p:nvPr>
        </p:nvSpPr>
        <p:spPr/>
        <p:txBody>
          <a:bodyPr/>
          <a:lstStyle/>
          <a:p>
            <a:r>
              <a:rPr lang="en-US" dirty="0"/>
              <a:t>The most common way to represent documents is to transform them into vectors</a:t>
            </a:r>
          </a:p>
          <a:p>
            <a:pPr lvl="1"/>
            <a:r>
              <a:rPr lang="en-US" dirty="0"/>
              <a:t>Process them with linear algebraic operations</a:t>
            </a:r>
          </a:p>
          <a:p>
            <a:endParaRPr lang="en-US" dirty="0"/>
          </a:p>
          <a:p>
            <a:r>
              <a:rPr lang="en-US" dirty="0"/>
              <a:t>This representation is called “</a:t>
            </a:r>
            <a:r>
              <a:rPr lang="en-US" b="1" i="1" dirty="0">
                <a:solidFill>
                  <a:srgbClr val="FF0000"/>
                </a:solidFill>
              </a:rPr>
              <a:t>Bag of Words</a:t>
            </a:r>
            <a:r>
              <a:rPr lang="en-US" dirty="0"/>
              <a:t>”</a:t>
            </a:r>
          </a:p>
          <a:p>
            <a:pPr lvl="1"/>
            <a:r>
              <a:rPr lang="en-US" dirty="0"/>
              <a:t>Vector Space Model</a:t>
            </a:r>
          </a:p>
          <a:p>
            <a:endParaRPr lang="en-US" dirty="0"/>
          </a:p>
          <a:p>
            <a:r>
              <a:rPr lang="en-US" dirty="0"/>
              <a:t>Weights for words can be assigned by </a:t>
            </a:r>
            <a:r>
              <a:rPr lang="en-US" b="1" dirty="0"/>
              <a:t>TF-IDF</a:t>
            </a:r>
          </a:p>
        </p:txBody>
      </p:sp>
    </p:spTree>
    <p:extLst>
      <p:ext uri="{BB962C8B-B14F-4D97-AF65-F5344CB8AC3E}">
        <p14:creationId xmlns:p14="http://schemas.microsoft.com/office/powerpoint/2010/main" val="353266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Vector Space Model</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664208" y="838200"/>
                <a:ext cx="9003792" cy="5547360"/>
              </a:xfrm>
            </p:spPr>
            <p:txBody>
              <a:bodyPr/>
              <a:lstStyle/>
              <a:p>
                <a:r>
                  <a:rPr lang="en-US" dirty="0"/>
                  <a:t>Consider a set of documents </a:t>
                </a:r>
                <a14:m>
                  <m:oMath xmlns:m="http://schemas.openxmlformats.org/officeDocument/2006/math">
                    <m:r>
                      <a:rPr lang="en-US" i="1" dirty="0" smtClean="0">
                        <a:latin typeface="Cambria Math" panose="02040503050406030204" pitchFamily="18" charset="0"/>
                      </a:rPr>
                      <m:t>𝐷</m:t>
                    </m:r>
                  </m:oMath>
                </a14:m>
                <a:endParaRPr lang="en-US" dirty="0"/>
              </a:p>
              <a:p>
                <a:r>
                  <a:rPr lang="en-US" dirty="0"/>
                  <a:t>Each document is a set of words</a:t>
                </a:r>
              </a:p>
              <a:p>
                <a:endParaRPr lang="en-US" b="1" dirty="0"/>
              </a:p>
              <a:p>
                <a:r>
                  <a:rPr lang="en-US" b="1" dirty="0"/>
                  <a:t>Goal</a:t>
                </a:r>
                <a:r>
                  <a:rPr lang="en-US" dirty="0"/>
                  <a:t>: convert these documents to vectors</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664208" y="838200"/>
                <a:ext cx="9003792" cy="5547360"/>
              </a:xfrm>
              <a:blipFill>
                <a:blip r:embed="rId3"/>
                <a:stretch>
                  <a:fillRect l="-1549" t="-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981200" y="4572000"/>
                <a:ext cx="8610600" cy="1938992"/>
              </a:xfrm>
              <a:prstGeom prst="rect">
                <a:avLst/>
              </a:prstGeom>
            </p:spPr>
            <p:txBody>
              <a:bodyPr wrap="square">
                <a:spAutoFit/>
              </a:bodyPr>
              <a:lstStyle/>
              <a:p>
                <a:r>
                  <a:rPr lang="en-US" sz="2400" b="1" dirty="0">
                    <a:solidFill>
                      <a:srgbClr val="FF0000"/>
                    </a:solidFill>
                    <a:latin typeface="Open Sans" panose="020B0606030504020204" pitchFamily="34" charset="0"/>
                  </a:rPr>
                  <a:t>How to set </a:t>
                </a:r>
                <a14:m>
                  <m:oMath xmlns:m="http://schemas.openxmlformats.org/officeDocument/2006/math">
                    <m:r>
                      <a:rPr lang="en-US" sz="2400" b="1" i="1" dirty="0">
                        <a:solidFill>
                          <a:srgbClr val="FF0000"/>
                        </a:solidFill>
                        <a:latin typeface="Cambria Math" panose="02040503050406030204" pitchFamily="18" charset="0"/>
                      </a:rPr>
                      <m:t>𝒘</m:t>
                    </m:r>
                    <m:r>
                      <a:rPr lang="en-US" sz="2400" b="1" i="1" baseline="-25000" dirty="0" err="1">
                        <a:solidFill>
                          <a:srgbClr val="FF0000"/>
                        </a:solidFill>
                        <a:latin typeface="Cambria Math" panose="02040503050406030204" pitchFamily="18" charset="0"/>
                      </a:rPr>
                      <m:t>𝒋</m:t>
                    </m:r>
                    <m:r>
                      <a:rPr lang="en-US" sz="2400" b="1" i="1" baseline="-25000" dirty="0">
                        <a:solidFill>
                          <a:srgbClr val="FF0000"/>
                        </a:solidFill>
                        <a:latin typeface="Cambria Math" panose="02040503050406030204" pitchFamily="18" charset="0"/>
                      </a:rPr>
                      <m:t>,</m:t>
                    </m:r>
                    <m:r>
                      <a:rPr lang="en-US" sz="2400" b="1" i="1" baseline="-25000" dirty="0" err="1">
                        <a:solidFill>
                          <a:srgbClr val="FF0000"/>
                        </a:solidFill>
                        <a:latin typeface="Cambria Math" panose="02040503050406030204" pitchFamily="18" charset="0"/>
                      </a:rPr>
                      <m:t>𝒊</m:t>
                    </m:r>
                  </m:oMath>
                </a14:m>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endParaRPr lang="en-US" sz="2400" b="1" dirty="0">
                  <a:solidFill>
                    <a:srgbClr val="FF0000"/>
                  </a:solidFill>
                  <a:latin typeface="Open Sans" panose="020B0606030504020204" pitchFamily="34" charset="0"/>
                </a:endParaRPr>
              </a:p>
              <a:p>
                <a:pPr marL="457200" indent="-457200">
                  <a:buFont typeface="Arial" panose="020B0604020202020204" pitchFamily="34" charset="0"/>
                  <a:buChar char="•"/>
                </a:pPr>
                <a:r>
                  <a:rPr lang="en-US" sz="2400" dirty="0">
                    <a:latin typeface="Open Sans" panose="020B0606030504020204" pitchFamily="34" charset="0"/>
                  </a:rPr>
                  <a:t>Set </a:t>
                </a:r>
                <a14:m>
                  <m:oMath xmlns:m="http://schemas.openxmlformats.org/officeDocument/2006/math">
                    <m:r>
                      <a:rPr lang="en-US" sz="2400" i="1" dirty="0">
                        <a:latin typeface="Cambria Math" panose="02040503050406030204" pitchFamily="18" charset="0"/>
                      </a:rPr>
                      <m:t>𝑤</m:t>
                    </m:r>
                    <m:r>
                      <a:rPr lang="en-US" sz="2400" i="1" baseline="-25000" dirty="0" err="1">
                        <a:latin typeface="Cambria Math" panose="02040503050406030204" pitchFamily="18" charset="0"/>
                      </a:rPr>
                      <m:t>𝑗</m:t>
                    </m:r>
                    <m:r>
                      <a:rPr lang="en-US" sz="2400" i="1" baseline="-25000" dirty="0">
                        <a:latin typeface="Cambria Math" panose="02040503050406030204" pitchFamily="18" charset="0"/>
                      </a:rPr>
                      <m:t>,</m:t>
                    </m:r>
                    <m:r>
                      <a:rPr lang="en-US" sz="2400" i="1" baseline="-25000" dirty="0" err="1">
                        <a:latin typeface="Cambria Math" panose="02040503050406030204" pitchFamily="18" charset="0"/>
                      </a:rPr>
                      <m:t>𝑖</m:t>
                    </m:r>
                  </m:oMath>
                </a14:m>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rPr>
                  <a:t>to 1 when the word </a:t>
                </a:r>
                <a14:m>
                  <m:oMath xmlns:m="http://schemas.openxmlformats.org/officeDocument/2006/math">
                    <m:r>
                      <a:rPr lang="en-US" sz="2400" i="1" dirty="0">
                        <a:latin typeface="Cambria Math" panose="02040503050406030204" pitchFamily="18" charset="0"/>
                      </a:rPr>
                      <m:t>𝑗</m:t>
                    </m:r>
                    <m:r>
                      <a:rPr lang="en-US" sz="2400" i="1" dirty="0">
                        <a:latin typeface="Cambria Math" panose="02040503050406030204" pitchFamily="18" charset="0"/>
                      </a:rPr>
                      <m:t> </m:t>
                    </m:r>
                  </m:oMath>
                </a14:m>
                <a:r>
                  <a:rPr lang="en-US" sz="2400" dirty="0">
                    <a:latin typeface="Open Sans" panose="020B0606030504020204" pitchFamily="34" charset="0"/>
                  </a:rPr>
                  <a:t>exists in document </a:t>
                </a:r>
                <a14:m>
                  <m:oMath xmlns:m="http://schemas.openxmlformats.org/officeDocument/2006/math">
                    <m:r>
                      <a:rPr lang="en-US" sz="2400" i="1" dirty="0">
                        <a:latin typeface="Cambria Math" panose="02040503050406030204" pitchFamily="18" charset="0"/>
                      </a:rPr>
                      <m:t>𝑖</m:t>
                    </m:r>
                  </m:oMath>
                </a14:m>
                <a:r>
                  <a:rPr lang="en-US" sz="2400" dirty="0">
                    <a:latin typeface="Open Sans" panose="020B0606030504020204" pitchFamily="34" charset="0"/>
                  </a:rPr>
                  <a:t> and 0 when it does not. </a:t>
                </a:r>
              </a:p>
              <a:p>
                <a:pPr marL="457200" indent="-457200">
                  <a:buFont typeface="Arial" panose="020B0604020202020204" pitchFamily="34" charset="0"/>
                  <a:buChar char="•"/>
                </a:pPr>
                <a:r>
                  <a:rPr lang="en-US" sz="2400" dirty="0">
                    <a:latin typeface="Open Sans" panose="020B0606030504020204" pitchFamily="34" charset="0"/>
                  </a:rPr>
                  <a:t>We can also set </a:t>
                </a:r>
                <a14:m>
                  <m:oMath xmlns:m="http://schemas.openxmlformats.org/officeDocument/2006/math">
                    <m:r>
                      <a:rPr lang="en-US" sz="2400" i="1" dirty="0">
                        <a:latin typeface="Cambria Math" panose="02040503050406030204" pitchFamily="18" charset="0"/>
                      </a:rPr>
                      <m:t>𝑤</m:t>
                    </m:r>
                    <m:r>
                      <a:rPr lang="en-US" sz="2400" i="1" baseline="-25000" dirty="0" err="1">
                        <a:latin typeface="Cambria Math" panose="02040503050406030204" pitchFamily="18" charset="0"/>
                      </a:rPr>
                      <m:t>𝑗</m:t>
                    </m:r>
                    <m:r>
                      <a:rPr lang="en-US" sz="2400" i="1" baseline="-25000" dirty="0">
                        <a:latin typeface="Cambria Math" panose="02040503050406030204" pitchFamily="18" charset="0"/>
                      </a:rPr>
                      <m:t>,</m:t>
                    </m:r>
                    <m:r>
                      <a:rPr lang="en-US" sz="2400" i="1" baseline="-25000" dirty="0" err="1">
                        <a:latin typeface="Cambria Math" panose="02040503050406030204" pitchFamily="18" charset="0"/>
                      </a:rPr>
                      <m:t>𝑖</m:t>
                    </m:r>
                  </m:oMath>
                </a14:m>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rPr>
                  <a:t>to the number, of times the word </a:t>
                </a:r>
                <a14:m>
                  <m:oMath xmlns:m="http://schemas.openxmlformats.org/officeDocument/2006/math">
                    <m:r>
                      <a:rPr lang="en-US" sz="2400" i="1" dirty="0">
                        <a:latin typeface="Cambria Math" panose="02040503050406030204" pitchFamily="18" charset="0"/>
                      </a:rPr>
                      <m:t>𝑗</m:t>
                    </m:r>
                  </m:oMath>
                </a14:m>
                <a:r>
                  <a:rPr lang="en-US" sz="2400" dirty="0">
                    <a:latin typeface="Open Sans" panose="020B0606030504020204" pitchFamily="34" charset="0"/>
                  </a:rPr>
                  <a:t> is observed in document </a:t>
                </a:r>
                <a14:m>
                  <m:oMath xmlns:m="http://schemas.openxmlformats.org/officeDocument/2006/math">
                    <m:r>
                      <a:rPr lang="en-US" sz="2400" i="1" dirty="0">
                        <a:latin typeface="Cambria Math" panose="02040503050406030204" pitchFamily="18" charset="0"/>
                      </a:rPr>
                      <m:t>𝑖</m:t>
                    </m:r>
                  </m:oMath>
                </a14:m>
                <a:r>
                  <a:rPr lang="en-US" sz="2400" dirty="0">
                    <a:latin typeface="Open Sans" panose="020B0606030504020204" pitchFamily="34" charset="0"/>
                  </a:rPr>
                  <a:t> (</a:t>
                </a:r>
                <a:r>
                  <a:rPr lang="en-US" sz="2400" dirty="0">
                    <a:solidFill>
                      <a:srgbClr val="FF0000"/>
                    </a:solidFill>
                    <a:latin typeface="Open Sans" panose="020B0606030504020204" pitchFamily="34" charset="0"/>
                  </a:rPr>
                  <a:t>frequency</a:t>
                </a:r>
                <a:r>
                  <a:rPr lang="en-US" sz="2400" dirty="0">
                    <a:latin typeface="Open Sans" panose="020B0606030504020204" pitchFamily="34"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981200" y="4572000"/>
                <a:ext cx="8610600" cy="1938992"/>
              </a:xfrm>
              <a:prstGeom prst="rect">
                <a:avLst/>
              </a:prstGeom>
              <a:blipFill>
                <a:blip r:embed="rId4"/>
                <a:stretch>
                  <a:fillRect l="-1178" t="-2614" r="-442" b="-6536"/>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62401" y="3205868"/>
            <a:ext cx="4926787" cy="47457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2590800" y="3724122"/>
                <a:ext cx="8077200" cy="646331"/>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i="1" dirty="0">
                        <a:latin typeface="Cambria Math" panose="02040503050406030204" pitchFamily="18" charset="0"/>
                      </a:rPr>
                      <m:t>𝑑</m:t>
                    </m:r>
                    <m:r>
                      <a:rPr lang="en-US" i="1" baseline="-25000" dirty="0">
                        <a:latin typeface="Cambria Math" panose="02040503050406030204" pitchFamily="18" charset="0"/>
                      </a:rPr>
                      <m:t>𝑖</m:t>
                    </m:r>
                  </m:oMath>
                </a14:m>
                <a:r>
                  <a:rPr lang="en-US" dirty="0">
                    <a:latin typeface="Open Sans" panose="020B0606030504020204" pitchFamily="34" charset="0"/>
                    <a:ea typeface="Open Sans" panose="020B0606030504020204" pitchFamily="34" charset="0"/>
                    <a:cs typeface="Open Sans" panose="020B0606030504020204" pitchFamily="34" charset="0"/>
                  </a:rPr>
                  <a:t> : document </a:t>
                </a:r>
                <a14:m>
                  <m:oMath xmlns:m="http://schemas.openxmlformats.org/officeDocument/2006/math">
                    <m:r>
                      <a:rPr lang="en-US" i="1" dirty="0">
                        <a:latin typeface="Cambria Math" panose="02040503050406030204" pitchFamily="18" charset="0"/>
                      </a:rPr>
                      <m:t>𝑖</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itchFamily="34" charset="0"/>
                  <a:buChar char="•"/>
                </a:pPr>
                <a14:m>
                  <m:oMath xmlns:m="http://schemas.openxmlformats.org/officeDocument/2006/math">
                    <m:r>
                      <a:rPr lang="en-US" i="1" dirty="0">
                        <a:latin typeface="Cambria Math" panose="02040503050406030204" pitchFamily="18" charset="0"/>
                      </a:rPr>
                      <m:t>𝑤</m:t>
                    </m:r>
                    <m:r>
                      <a:rPr lang="en-US" i="1" baseline="-25000" dirty="0" err="1">
                        <a:latin typeface="Cambria Math" panose="02040503050406030204" pitchFamily="18" charset="0"/>
                      </a:rPr>
                      <m:t>𝑗</m:t>
                    </m:r>
                    <m:r>
                      <a:rPr lang="en-US" i="1" baseline="-25000" dirty="0">
                        <a:latin typeface="Cambria Math" panose="02040503050406030204" pitchFamily="18" charset="0"/>
                      </a:rPr>
                      <m:t>,</m:t>
                    </m:r>
                    <m:r>
                      <a:rPr lang="en-US" i="1" baseline="-25000" dirty="0" err="1">
                        <a:latin typeface="Cambria Math" panose="02040503050406030204" pitchFamily="18" charset="0"/>
                      </a:rPr>
                      <m:t>𝑖</m:t>
                    </m:r>
                  </m:oMath>
                </a14:m>
                <a:r>
                  <a:rPr lang="en-US" dirty="0">
                    <a:latin typeface="Open Sans" panose="020B0606030504020204" pitchFamily="34" charset="0"/>
                    <a:ea typeface="Open Sans" panose="020B0606030504020204" pitchFamily="34" charset="0"/>
                    <a:cs typeface="Open Sans" panose="020B0606030504020204" pitchFamily="34" charset="0"/>
                  </a:rPr>
                  <a:t> : the weight for word </a:t>
                </a:r>
                <a14:m>
                  <m:oMath xmlns:m="http://schemas.openxmlformats.org/officeDocument/2006/math">
                    <m:r>
                      <a:rPr lang="en-US" i="1" dirty="0">
                        <a:latin typeface="Cambria Math" panose="02040503050406030204" pitchFamily="18" charset="0"/>
                      </a:rPr>
                      <m:t>𝑗</m:t>
                    </m:r>
                  </m:oMath>
                </a14:m>
                <a:r>
                  <a:rPr lang="en-US" dirty="0">
                    <a:latin typeface="Open Sans" panose="020B0606030504020204" pitchFamily="34" charset="0"/>
                    <a:ea typeface="Open Sans" panose="020B0606030504020204" pitchFamily="34" charset="0"/>
                    <a:cs typeface="Open Sans" panose="020B0606030504020204" pitchFamily="34" charset="0"/>
                  </a:rPr>
                  <a:t> in document </a:t>
                </a:r>
                <a14:m>
                  <m:oMath xmlns:m="http://schemas.openxmlformats.org/officeDocument/2006/math">
                    <m:r>
                      <a:rPr lang="en-US" i="1" dirty="0">
                        <a:latin typeface="Cambria Math" panose="02040503050406030204" pitchFamily="18" charset="0"/>
                      </a:rPr>
                      <m:t>𝑖</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590800" y="3724122"/>
                <a:ext cx="8077200" cy="646331"/>
              </a:xfrm>
              <a:prstGeom prst="rect">
                <a:avLst/>
              </a:prstGeom>
              <a:blipFill>
                <a:blip r:embed="rId6"/>
                <a:stretch>
                  <a:fillRect l="-471" t="-5769" b="-13462"/>
                </a:stretch>
              </a:blipFill>
            </p:spPr>
            <p:txBody>
              <a:bodyPr/>
              <a:lstStyle/>
              <a:p>
                <a:r>
                  <a:rPr lang="en-US">
                    <a:noFill/>
                  </a:rPr>
                  <a:t> </a:t>
                </a:r>
              </a:p>
            </p:txBody>
          </p:sp>
        </mc:Fallback>
      </mc:AlternateContent>
    </p:spTree>
    <p:extLst>
      <p:ext uri="{BB962C8B-B14F-4D97-AF65-F5344CB8AC3E}">
        <p14:creationId xmlns:p14="http://schemas.microsoft.com/office/powerpoint/2010/main" val="3885322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Space Model: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Documents:</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r>
                  <a:rPr lang="en-US" dirty="0"/>
                  <a:t>: social media mining</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oMath>
                </a14:m>
                <a:r>
                  <a:rPr lang="en-US" dirty="0"/>
                  <a:t>: social media data</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3</m:t>
                        </m:r>
                      </m:sub>
                    </m:sSub>
                  </m:oMath>
                </a14:m>
                <a:r>
                  <a:rPr lang="en-US" dirty="0"/>
                  <a:t>: financial market data</a:t>
                </a:r>
              </a:p>
              <a:p>
                <a:r>
                  <a:rPr lang="en-US" dirty="0"/>
                  <a:t>Reference vector (</a:t>
                </a:r>
                <a:r>
                  <a:rPr lang="en-US" b="1" dirty="0"/>
                  <a:t>Dictionary</a:t>
                </a:r>
                <a:r>
                  <a:rPr lang="en-US" dirty="0"/>
                  <a:t>):</a:t>
                </a:r>
              </a:p>
              <a:p>
                <a:pPr lvl="1"/>
                <a:r>
                  <a:rPr lang="en-US" dirty="0"/>
                  <a:t>(social, media, mining, data, financial, market)</a:t>
                </a:r>
              </a:p>
              <a:p>
                <a:endParaRPr lang="en-US" dirty="0"/>
              </a:p>
              <a:p>
                <a:r>
                  <a:rPr lang="en-US" dirty="0"/>
                  <a:t>Vector representation:</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72" t="-952"/>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42260" y="5003292"/>
            <a:ext cx="6606540" cy="1245108"/>
          </a:xfrm>
          <a:prstGeom prst="rect">
            <a:avLst/>
          </a:prstGeom>
        </p:spPr>
      </p:pic>
    </p:spTree>
    <p:extLst>
      <p:ext uri="{BB962C8B-B14F-4D97-AF65-F5344CB8AC3E}">
        <p14:creationId xmlns:p14="http://schemas.microsoft.com/office/powerpoint/2010/main" val="218019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t>
            </a:r>
            <a:r>
              <a:rPr lang="en-US" sz="2400" dirty="0"/>
              <a:t>Term Frequency-Inverse Document Frequency</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1066800"/>
                <a:ext cx="8610600" cy="5318760"/>
              </a:xfrm>
            </p:spPr>
            <p:txBody>
              <a:bodyPr>
                <a:normAutofit fontScale="92500"/>
              </a:bodyPr>
              <a:lstStyle/>
              <a:p>
                <a:pPr marL="0" indent="0">
                  <a:buNone/>
                </a:pPr>
                <a:r>
                  <a:rPr lang="en-US" dirty="0"/>
                  <a:t>TF-IDF of term (word) </a:t>
                </a:r>
                <a14:m>
                  <m:oMath xmlns:m="http://schemas.openxmlformats.org/officeDocument/2006/math">
                    <m:r>
                      <a:rPr lang="en-US" i="1" dirty="0">
                        <a:latin typeface="Cambria Math" panose="02040503050406030204" pitchFamily="18" charset="0"/>
                      </a:rPr>
                      <m:t>𝑡</m:t>
                    </m:r>
                  </m:oMath>
                </a14:m>
                <a:r>
                  <a:rPr lang="en-US" dirty="0"/>
                  <a:t>, document </a:t>
                </a:r>
                <a14:m>
                  <m:oMath xmlns:m="http://schemas.openxmlformats.org/officeDocument/2006/math">
                    <m:r>
                      <a:rPr lang="en-US" i="1" dirty="0">
                        <a:latin typeface="Cambria Math" panose="02040503050406030204" pitchFamily="18" charset="0"/>
                      </a:rPr>
                      <m:t>𝑑</m:t>
                    </m:r>
                  </m:oMath>
                </a14:m>
                <a:r>
                  <a:rPr lang="en-US" dirty="0"/>
                  <a:t>, and document corpus </a:t>
                </a:r>
                <a14:m>
                  <m:oMath xmlns:m="http://schemas.openxmlformats.org/officeDocument/2006/math">
                    <m:r>
                      <a:rPr lang="en-US" i="1" dirty="0">
                        <a:latin typeface="Cambria Math" panose="02040503050406030204" pitchFamily="18" charset="0"/>
                      </a:rPr>
                      <m:t>𝐷</m:t>
                    </m:r>
                  </m:oMath>
                </a14:m>
                <a:r>
                  <a:rPr lang="en-US" dirty="0"/>
                  <a:t> is calculated as follows:</a:t>
                </a:r>
              </a:p>
              <a:p>
                <a:pPr marL="0" indent="0">
                  <a:buNone/>
                </a:pPr>
                <a:endParaRPr lang="en-US" dirty="0"/>
              </a:p>
              <a:p>
                <a:pPr marL="0" indent="0">
                  <a:buNone/>
                </a:pPr>
                <a:endParaRPr lang="en-US" dirty="0"/>
              </a:p>
              <a:p>
                <a:pPr marL="0" indent="0">
                  <a:buNone/>
                </a:pPr>
                <a:r>
                  <a:rPr lang="en-US" dirty="0"/>
                  <a:t>       is the frequency of word </a:t>
                </a:r>
                <a14:m>
                  <m:oMath xmlns:m="http://schemas.openxmlformats.org/officeDocument/2006/math">
                    <m:r>
                      <a:rPr lang="en-US" i="1" dirty="0" smtClean="0">
                        <a:latin typeface="Cambria Math" panose="02040503050406030204" pitchFamily="18" charset="0"/>
                      </a:rPr>
                      <m:t>𝑗</m:t>
                    </m:r>
                  </m:oMath>
                </a14:m>
                <a:r>
                  <a:rPr lang="en-US" dirty="0"/>
                  <a:t> in document </a:t>
                </a:r>
                <a14:m>
                  <m:oMath xmlns:m="http://schemas.openxmlformats.org/officeDocument/2006/math">
                    <m:r>
                      <a:rPr lang="en-US" i="1" dirty="0" smtClean="0">
                        <a:latin typeface="Cambria Math" panose="02040503050406030204" pitchFamily="18" charset="0"/>
                      </a:rPr>
                      <m:t>𝑖</m:t>
                    </m:r>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1066800"/>
                <a:ext cx="8610600" cy="5318760"/>
              </a:xfrm>
              <a:blipFill>
                <a:blip r:embed="rId6"/>
                <a:stretch>
                  <a:fillRect l="-2356" t="-714"/>
                </a:stretch>
              </a:blipFill>
            </p:spPr>
            <p:txBody>
              <a:bodyPr/>
              <a:lstStyle/>
              <a:p>
                <a:r>
                  <a:rPr lang="en-US">
                    <a:noFill/>
                  </a:rPr>
                  <a:t> </a:t>
                </a:r>
              </a:p>
            </p:txBody>
          </p:sp>
        </mc:Fallback>
      </mc:AlternateContent>
      <p:sp>
        <p:nvSpPr>
          <p:cNvPr id="6" name="Rectangle 5"/>
          <p:cNvSpPr/>
          <p:nvPr/>
        </p:nvSpPr>
        <p:spPr>
          <a:xfrm>
            <a:off x="7498461" y="3790323"/>
            <a:ext cx="3489424" cy="646331"/>
          </a:xfrm>
          <a:prstGeom prst="rect">
            <a:avLst/>
          </a:prstGeom>
        </p:spPr>
        <p:txBody>
          <a:bodyPr wrap="square">
            <a:spAutoFit/>
          </a:bodyPr>
          <a:lstStyle/>
          <a:p>
            <a:r>
              <a:rPr lang="en-US" dirty="0">
                <a:latin typeface="Open Sans" panose="020B0606030504020204" pitchFamily="34" charset="0"/>
              </a:rPr>
              <a:t>The total number of documents in the corpus</a:t>
            </a:r>
          </a:p>
        </p:txBody>
      </p:sp>
      <mc:AlternateContent xmlns:mc="http://schemas.openxmlformats.org/markup-compatibility/2006" xmlns:a14="http://schemas.microsoft.com/office/drawing/2010/main">
        <mc:Choice Requires="a14">
          <p:sp>
            <p:nvSpPr>
              <p:cNvPr id="9" name="Rectangle 8"/>
              <p:cNvSpPr/>
              <p:nvPr/>
            </p:nvSpPr>
            <p:spPr>
              <a:xfrm>
                <a:off x="4191000" y="5893781"/>
                <a:ext cx="5867400" cy="369332"/>
              </a:xfrm>
              <a:prstGeom prst="rect">
                <a:avLst/>
              </a:prstGeom>
            </p:spPr>
            <p:txBody>
              <a:bodyPr wrap="square">
                <a:spAutoFit/>
              </a:bodyPr>
              <a:lstStyle/>
              <a:p>
                <a:r>
                  <a:rPr lang="en-US" dirty="0">
                    <a:latin typeface="Open Sans" panose="020B0606030504020204" pitchFamily="34" charset="0"/>
                  </a:rPr>
                  <a:t>The number of documents where the term </a:t>
                </a:r>
                <a14:m>
                  <m:oMath xmlns:m="http://schemas.openxmlformats.org/officeDocument/2006/math">
                    <m:r>
                      <a:rPr lang="en-US" i="1" dirty="0">
                        <a:latin typeface="Cambria Math" panose="02040503050406030204" pitchFamily="18" charset="0"/>
                      </a:rPr>
                      <m:t>𝑗</m:t>
                    </m:r>
                    <m:r>
                      <a:rPr lang="en-US" i="1" dirty="0">
                        <a:latin typeface="Cambria Math" panose="02040503050406030204" pitchFamily="18" charset="0"/>
                      </a:rPr>
                      <m:t> </m:t>
                    </m:r>
                  </m:oMath>
                </a14:m>
                <a:r>
                  <a:rPr lang="en-US" dirty="0">
                    <a:latin typeface="Open Sans" panose="020B0606030504020204" pitchFamily="34" charset="0"/>
                  </a:rPr>
                  <a:t>appears</a:t>
                </a:r>
                <a:r>
                  <a:rPr lang="en-US" sz="1400" dirty="0">
                    <a:latin typeface="Open Sans" panose="020B0606030504020204" pitchFamily="34" charset="0"/>
                  </a:rPr>
                  <a:t> </a:t>
                </a:r>
              </a:p>
            </p:txBody>
          </p:sp>
        </mc:Choice>
        <mc:Fallback xmlns="">
          <p:sp>
            <p:nvSpPr>
              <p:cNvPr id="9" name="Rectangle 8"/>
              <p:cNvSpPr>
                <a:spLocks noRot="1" noChangeAspect="1" noMove="1" noResize="1" noEditPoints="1" noAdjustHandles="1" noChangeArrowheads="1" noChangeShapeType="1" noTextEdit="1"/>
              </p:cNvSpPr>
              <p:nvPr/>
            </p:nvSpPr>
            <p:spPr>
              <a:xfrm>
                <a:off x="4191000" y="5893781"/>
                <a:ext cx="5867400" cy="369332"/>
              </a:xfrm>
              <a:prstGeom prst="rect">
                <a:avLst/>
              </a:prstGeom>
              <a:blipFill>
                <a:blip r:embed="rId7"/>
                <a:stretch>
                  <a:fillRect l="-1082" t="-10345" b="-31034"/>
                </a:stretch>
              </a:blipFill>
            </p:spPr>
            <p:txBody>
              <a:bodyPr/>
              <a:lstStyle/>
              <a:p>
                <a:r>
                  <a:rPr lang="en-US">
                    <a:noFill/>
                  </a:rPr>
                  <a:t> </a:t>
                </a:r>
              </a:p>
            </p:txBody>
          </p:sp>
        </mc:Fallback>
      </mc:AlternateContent>
      <p:cxnSp>
        <p:nvCxnSpPr>
          <p:cNvPr id="11" name="Straight Arrow Connector 10"/>
          <p:cNvCxnSpPr/>
          <p:nvPr/>
        </p:nvCxnSpPr>
        <p:spPr>
          <a:xfrm flipH="1">
            <a:off x="7315201" y="4436653"/>
            <a:ext cx="1927975" cy="470390"/>
          </a:xfrm>
          <a:prstGeom prst="straightConnector1">
            <a:avLst/>
          </a:prstGeom>
          <a:ln w="28575">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693539" y="2290230"/>
            <a:ext cx="2804922" cy="377190"/>
          </a:xfrm>
          <a:prstGeom prst="rect">
            <a:avLst/>
          </a:prstGeom>
        </p:spPr>
      </p:pic>
      <p:pic>
        <p:nvPicPr>
          <p:cNvPr id="16" name="Picture 1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51963" y="4853691"/>
            <a:ext cx="6764274" cy="642366"/>
          </a:xfrm>
          <a:prstGeom prst="rect">
            <a:avLst/>
          </a:prstGeom>
        </p:spPr>
      </p:pic>
      <p:pic>
        <p:nvPicPr>
          <p:cNvPr id="14" name="Picture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28800" y="3124200"/>
            <a:ext cx="624078" cy="377190"/>
          </a:xfrm>
          <a:prstGeom prst="rect">
            <a:avLst/>
          </a:prstGeom>
        </p:spPr>
      </p:pic>
      <p:cxnSp>
        <p:nvCxnSpPr>
          <p:cNvPr id="13" name="Straight Arrow Connector 12"/>
          <p:cNvCxnSpPr>
            <a:stCxn id="9" idx="0"/>
          </p:cNvCxnSpPr>
          <p:nvPr/>
        </p:nvCxnSpPr>
        <p:spPr>
          <a:xfrm flipV="1">
            <a:off x="7124700" y="5562601"/>
            <a:ext cx="0" cy="331181"/>
          </a:xfrm>
          <a:prstGeom prst="straightConnector1">
            <a:avLst/>
          </a:prstGeom>
          <a:ln w="28575">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6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r>
                  <a:rPr lang="en-US" dirty="0"/>
                  <a:t> contains 100 words</a:t>
                </a:r>
              </a:p>
              <a:p>
                <a:pPr lvl="1"/>
                <a:r>
                  <a:rPr lang="en-US" dirty="0"/>
                  <a:t>Word “</a:t>
                </a:r>
                <a:r>
                  <a:rPr lang="en-US" dirty="0">
                    <a:solidFill>
                      <a:srgbClr val="FF0000"/>
                    </a:solidFill>
                  </a:rPr>
                  <a:t>apple</a:t>
                </a:r>
                <a:r>
                  <a:rPr lang="en-US" dirty="0"/>
                  <a:t>” appears 10 times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20 times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a:t>
                </a:r>
              </a:p>
              <a:p>
                <a:pPr marL="0" indent="0">
                  <a:buNone/>
                </a:pPr>
                <a:endParaRPr lang="en-US" dirty="0"/>
              </a:p>
              <a:p>
                <a:pPr marL="0" indent="0">
                  <a:buNone/>
                </a:pPr>
                <a:r>
                  <a:rPr lang="en-US" dirty="0"/>
                  <a:t>We have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 = 20</m:t>
                    </m:r>
                  </m:oMath>
                </a14:m>
                <a:r>
                  <a:rPr lang="en-US" dirty="0"/>
                  <a:t> documents</a:t>
                </a:r>
              </a:p>
              <a:p>
                <a:pPr lvl="1"/>
                <a:r>
                  <a:rPr lang="en-US" dirty="0"/>
                  <a:t>Word “</a:t>
                </a:r>
                <a:r>
                  <a:rPr lang="en-US" dirty="0">
                    <a:solidFill>
                      <a:srgbClr val="FF0000"/>
                    </a:solidFill>
                  </a:rPr>
                  <a:t>apple</a:t>
                </a:r>
                <a:r>
                  <a:rPr lang="en-US" dirty="0"/>
                  <a:t>” only appears in 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in all 20 documents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81" t="-1145"/>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68068" y="4572000"/>
            <a:ext cx="8055864" cy="1920240"/>
          </a:xfrm>
          <a:prstGeom prst="rect">
            <a:avLst/>
          </a:prstGeom>
        </p:spPr>
      </p:pic>
    </p:spTree>
    <p:extLst>
      <p:ext uri="{BB962C8B-B14F-4D97-AF65-F5344CB8AC3E}">
        <p14:creationId xmlns:p14="http://schemas.microsoft.com/office/powerpoint/2010/main" val="32514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066800"/>
                <a:ext cx="8229600" cy="4343400"/>
              </a:xfrm>
            </p:spPr>
            <p:txBody>
              <a:bodyPr>
                <a:normAutofit fontScale="77500" lnSpcReduction="20000"/>
              </a:bodyPr>
              <a:lstStyle/>
              <a:p>
                <a:r>
                  <a:rPr lang="en-US" dirty="0"/>
                  <a:t>Documents:</a:t>
                </a:r>
              </a:p>
              <a:p>
                <a:pPr lvl="1"/>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social media mining</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2</m:t>
                        </m:r>
                      </m:sub>
                    </m:sSub>
                  </m:oMath>
                </a14:m>
                <a:r>
                  <a:rPr lang="en-US" dirty="0"/>
                  <a:t>: social media data</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3</m:t>
                        </m:r>
                      </m:sub>
                    </m:sSub>
                  </m:oMath>
                </a14:m>
                <a:r>
                  <a:rPr lang="en-US" dirty="0"/>
                  <a:t>: financial market data</a:t>
                </a:r>
              </a:p>
              <a:p>
                <a:endParaRPr lang="en-US" dirty="0"/>
              </a:p>
              <a:p>
                <a:r>
                  <a:rPr lang="en-US" dirty="0"/>
                  <a:t>TF values:</a:t>
                </a:r>
              </a:p>
              <a:p>
                <a:endParaRPr lang="en-US" dirty="0"/>
              </a:p>
              <a:p>
                <a:endParaRPr lang="en-US" dirty="0"/>
              </a:p>
              <a:p>
                <a:endParaRPr lang="en-US" dirty="0"/>
              </a:p>
              <a:p>
                <a:r>
                  <a:rPr lang="en-US" dirty="0"/>
                  <a:t>TF-IDF</a:t>
                </a:r>
              </a:p>
              <a:p>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066800"/>
                <a:ext cx="8229600" cy="4343400"/>
              </a:xfrm>
              <a:blipFill>
                <a:blip r:embed="rId6"/>
                <a:stretch>
                  <a:fillRect l="-1079" t="-2041" b="-1458"/>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783711" y="3733800"/>
            <a:ext cx="4624578" cy="871576"/>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685788" y="1126236"/>
            <a:ext cx="3677412" cy="2150364"/>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783711" y="5325822"/>
            <a:ext cx="4683252" cy="871576"/>
          </a:xfrm>
          <a:prstGeom prst="rect">
            <a:avLst/>
          </a:prstGeom>
        </p:spPr>
      </p:pic>
    </p:spTree>
    <p:extLst>
      <p:ext uri="{BB962C8B-B14F-4D97-AF65-F5344CB8AC3E}">
        <p14:creationId xmlns:p14="http://schemas.microsoft.com/office/powerpoint/2010/main" val="2531269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Quality</a:t>
            </a:r>
          </a:p>
        </p:txBody>
      </p:sp>
      <p:sp>
        <p:nvSpPr>
          <p:cNvPr id="4" name="Content Placeholder 3"/>
          <p:cNvSpPr>
            <a:spLocks noGrp="1"/>
          </p:cNvSpPr>
          <p:nvPr>
            <p:ph idx="1"/>
          </p:nvPr>
        </p:nvSpPr>
        <p:spPr>
          <a:xfrm>
            <a:off x="1752600" y="1066800"/>
            <a:ext cx="8991600" cy="5318760"/>
          </a:xfrm>
        </p:spPr>
        <p:txBody>
          <a:bodyPr>
            <a:normAutofit fontScale="55000" lnSpcReduction="20000"/>
          </a:bodyPr>
          <a:lstStyle/>
          <a:p>
            <a:pPr marL="0" indent="0">
              <a:buNone/>
            </a:pPr>
            <a:r>
              <a:rPr lang="en-US" dirty="0"/>
              <a:t>When making data ready for mining, data quality needs to be assured</a:t>
            </a:r>
          </a:p>
          <a:p>
            <a:endParaRPr lang="en-US" b="1" dirty="0"/>
          </a:p>
          <a:p>
            <a:r>
              <a:rPr lang="en-US" b="1" dirty="0"/>
              <a:t>Noise</a:t>
            </a:r>
          </a:p>
          <a:p>
            <a:pPr lvl="1"/>
            <a:r>
              <a:rPr lang="en-US" dirty="0"/>
              <a:t>Noise is the distortion of the data</a:t>
            </a:r>
          </a:p>
          <a:p>
            <a:endParaRPr lang="en-US" b="1" dirty="0"/>
          </a:p>
          <a:p>
            <a:r>
              <a:rPr lang="en-US" b="1" dirty="0"/>
              <a:t>Outliers</a:t>
            </a:r>
          </a:p>
          <a:p>
            <a:pPr lvl="1"/>
            <a:r>
              <a:rPr lang="en-US" dirty="0"/>
              <a:t>Outliers are data points that are considerably different from other data points in the dataset</a:t>
            </a:r>
          </a:p>
          <a:p>
            <a:endParaRPr lang="en-US" b="1" dirty="0"/>
          </a:p>
          <a:p>
            <a:r>
              <a:rPr lang="en-US" b="1" dirty="0"/>
              <a:t>Missing Values</a:t>
            </a:r>
          </a:p>
          <a:p>
            <a:pPr lvl="1"/>
            <a:r>
              <a:rPr lang="en-US" dirty="0"/>
              <a:t>Missing feature values in data instances</a:t>
            </a:r>
          </a:p>
          <a:p>
            <a:pPr lvl="1"/>
            <a:r>
              <a:rPr lang="en-US" b="1" dirty="0"/>
              <a:t>Solution: </a:t>
            </a:r>
          </a:p>
          <a:p>
            <a:pPr lvl="2"/>
            <a:r>
              <a:rPr lang="en-US" dirty="0"/>
              <a:t>Remove instances that have missing values </a:t>
            </a:r>
          </a:p>
          <a:p>
            <a:pPr lvl="2"/>
            <a:r>
              <a:rPr lang="en-US" dirty="0"/>
              <a:t>Estimate missing values, and  </a:t>
            </a:r>
          </a:p>
          <a:p>
            <a:pPr lvl="2"/>
            <a:r>
              <a:rPr lang="en-US" dirty="0"/>
              <a:t>Ignore missing values when running data mining algorithm</a:t>
            </a:r>
          </a:p>
          <a:p>
            <a:endParaRPr lang="en-US" b="1" dirty="0"/>
          </a:p>
          <a:p>
            <a:r>
              <a:rPr lang="en-US" b="1" dirty="0"/>
              <a:t>Duplicate data</a:t>
            </a:r>
          </a:p>
          <a:p>
            <a:pPr lvl="1"/>
            <a:endParaRPr lang="en-US" b="1" dirty="0"/>
          </a:p>
        </p:txBody>
      </p:sp>
    </p:spTree>
    <p:extLst>
      <p:ext uri="{BB962C8B-B14F-4D97-AF65-F5344CB8AC3E}">
        <p14:creationId xmlns:p14="http://schemas.microsoft.com/office/powerpoint/2010/main" val="143091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normAutofit fontScale="40000" lnSpcReduction="20000"/>
          </a:bodyPr>
          <a:lstStyle/>
          <a:p>
            <a:r>
              <a:rPr lang="en-US" b="1" dirty="0"/>
              <a:t>Aggregation</a:t>
            </a:r>
          </a:p>
          <a:p>
            <a:pPr lvl="1"/>
            <a:r>
              <a:rPr lang="en-US" dirty="0"/>
              <a:t>It is performed when multiple features need to be combined into a single one or when the scale of the features change</a:t>
            </a:r>
          </a:p>
          <a:p>
            <a:pPr lvl="1"/>
            <a:r>
              <a:rPr lang="en-US" dirty="0"/>
              <a:t>Example: image width , image height -&gt; image area (width x height)</a:t>
            </a:r>
          </a:p>
          <a:p>
            <a:endParaRPr lang="en-US" b="1" dirty="0"/>
          </a:p>
          <a:p>
            <a:r>
              <a:rPr lang="en-US" b="1" dirty="0"/>
              <a:t>Discretization</a:t>
            </a:r>
          </a:p>
          <a:p>
            <a:pPr lvl="1"/>
            <a:r>
              <a:rPr lang="en-US" dirty="0"/>
              <a:t>From continues values to discrete values</a:t>
            </a:r>
          </a:p>
          <a:p>
            <a:pPr lvl="1"/>
            <a:r>
              <a:rPr lang="en-US" dirty="0"/>
              <a:t>Example: money spent -&gt; {low, normal, high}</a:t>
            </a:r>
          </a:p>
          <a:p>
            <a:endParaRPr lang="en-US" b="1" dirty="0"/>
          </a:p>
          <a:p>
            <a:r>
              <a:rPr lang="en-US" b="1" dirty="0"/>
              <a:t>Feature Selection</a:t>
            </a:r>
          </a:p>
          <a:p>
            <a:pPr lvl="1"/>
            <a:r>
              <a:rPr lang="en-US" dirty="0"/>
              <a:t>Choose relevant features</a:t>
            </a:r>
          </a:p>
          <a:p>
            <a:endParaRPr lang="en-US" b="1" dirty="0"/>
          </a:p>
          <a:p>
            <a:r>
              <a:rPr lang="en-US" b="1" dirty="0"/>
              <a:t>Feature Extraction</a:t>
            </a:r>
          </a:p>
          <a:p>
            <a:pPr lvl="1"/>
            <a:r>
              <a:rPr lang="en-US" dirty="0"/>
              <a:t>Creating new features from original features</a:t>
            </a:r>
          </a:p>
          <a:p>
            <a:pPr lvl="1"/>
            <a:r>
              <a:rPr lang="en-US" dirty="0"/>
              <a:t>Often, more complicated than aggregation </a:t>
            </a:r>
          </a:p>
          <a:p>
            <a:endParaRPr lang="en-US" b="1" dirty="0"/>
          </a:p>
          <a:p>
            <a:r>
              <a:rPr lang="en-US" b="1" dirty="0"/>
              <a:t>Sampling</a:t>
            </a:r>
          </a:p>
          <a:p>
            <a:pPr lvl="1"/>
            <a:r>
              <a:rPr lang="en-US" dirty="0"/>
              <a:t>Random Sampling</a:t>
            </a:r>
          </a:p>
          <a:p>
            <a:pPr lvl="1"/>
            <a:r>
              <a:rPr lang="en-US" dirty="0"/>
              <a:t>Sampling with or without replacement</a:t>
            </a:r>
          </a:p>
          <a:p>
            <a:pPr lvl="1"/>
            <a:r>
              <a:rPr lang="en-US" dirty="0"/>
              <a:t>Stratified Sampling: useful when having class imbalance</a:t>
            </a:r>
          </a:p>
          <a:p>
            <a:pPr lvl="1"/>
            <a:r>
              <a:rPr lang="en-US" dirty="0"/>
              <a:t>Social Network Sampling</a:t>
            </a:r>
          </a:p>
        </p:txBody>
      </p:sp>
    </p:spTree>
    <p:extLst>
      <p:ext uri="{BB962C8B-B14F-4D97-AF65-F5344CB8AC3E}">
        <p14:creationId xmlns:p14="http://schemas.microsoft.com/office/powerpoint/2010/main" val="4172917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a:xfrm>
            <a:off x="1981200" y="1066800"/>
            <a:ext cx="5562600" cy="5318760"/>
          </a:xfrm>
        </p:spPr>
        <p:txBody>
          <a:bodyPr>
            <a:normAutofit lnSpcReduction="10000"/>
          </a:bodyPr>
          <a:lstStyle/>
          <a:p>
            <a:pPr marL="0" indent="0">
              <a:buNone/>
            </a:pPr>
            <a:r>
              <a:rPr lang="en-US" b="1" dirty="0"/>
              <a:t>Sampling social networks:</a:t>
            </a:r>
          </a:p>
          <a:p>
            <a:r>
              <a:rPr lang="en-US" dirty="0"/>
              <a:t>Start with a small set of nodes (seed nodes) </a:t>
            </a:r>
          </a:p>
          <a:p>
            <a:r>
              <a:rPr lang="en-US" dirty="0"/>
              <a:t>Sample	</a:t>
            </a:r>
          </a:p>
          <a:p>
            <a:pPr lvl="1"/>
            <a:r>
              <a:rPr lang="en-US" dirty="0"/>
              <a:t>(</a:t>
            </a:r>
            <a:r>
              <a:rPr lang="en-US" b="1" dirty="0"/>
              <a:t>a</a:t>
            </a:r>
            <a:r>
              <a:rPr lang="en-US" dirty="0"/>
              <a:t>) the connected components they belong to;</a:t>
            </a:r>
          </a:p>
          <a:p>
            <a:pPr lvl="1"/>
            <a:r>
              <a:rPr lang="en-US" dirty="0"/>
              <a:t>(</a:t>
            </a:r>
            <a:r>
              <a:rPr lang="en-US" b="1" dirty="0">
                <a:solidFill>
                  <a:srgbClr val="FF0000"/>
                </a:solidFill>
              </a:rPr>
              <a:t>b</a:t>
            </a:r>
            <a:r>
              <a:rPr lang="en-US" dirty="0"/>
              <a:t>) the set of nodes (and edges) connected to them directly; or</a:t>
            </a:r>
          </a:p>
          <a:p>
            <a:pPr lvl="1"/>
            <a:r>
              <a:rPr lang="en-US" dirty="0"/>
              <a:t>(</a:t>
            </a:r>
            <a:r>
              <a:rPr lang="en-US" b="1" dirty="0">
                <a:solidFill>
                  <a:srgbClr val="1923F3"/>
                </a:solidFill>
              </a:rPr>
              <a:t>c</a:t>
            </a:r>
            <a:r>
              <a:rPr lang="en-US" dirty="0"/>
              <a:t>) the set of nodes and edges that are within n-hop distance from them.</a:t>
            </a:r>
          </a:p>
        </p:txBody>
      </p:sp>
      <p:pic>
        <p:nvPicPr>
          <p:cNvPr id="1026" name="Picture 2" descr="https://upload.wikimedia.org/wikipedia/en/5/5a/Visualization_of_two_sampling_zones_of_a_social_network%2C_snowball_sampling_technique.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210" r="20792" b="13260"/>
          <a:stretch/>
        </p:blipFill>
        <p:spPr bwMode="auto">
          <a:xfrm>
            <a:off x="7467600" y="3581401"/>
            <a:ext cx="3048000" cy="29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41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24000" y="1376363"/>
            <a:ext cx="9144000" cy="2521594"/>
          </a:xfrm>
        </p:spPr>
        <p:txBody>
          <a:bodyPr vert="horz" lIns="91440" tIns="45720" rIns="91440" bIns="45720" rtlCol="0" anchor="b">
            <a:normAutofit/>
          </a:bodyPr>
          <a:lstStyle/>
          <a:p>
            <a:r>
              <a:rPr lang="en-US" sz="7000" kern="1200">
                <a:solidFill>
                  <a:schemeClr val="tx1"/>
                </a:solidFill>
                <a:latin typeface="+mj-lt"/>
                <a:ea typeface="+mj-ea"/>
                <a:cs typeface="+mj-cs"/>
              </a:rPr>
              <a:t>Data Mining Algorithms</a:t>
            </a:r>
          </a:p>
        </p:txBody>
      </p:sp>
    </p:spTree>
    <p:extLst>
      <p:ext uri="{BB962C8B-B14F-4D97-AF65-F5344CB8AC3E}">
        <p14:creationId xmlns:p14="http://schemas.microsoft.com/office/powerpoint/2010/main" val="84685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96E11-D147-46AB-B4B1-8AFDB008619B}"/>
              </a:ext>
            </a:extLst>
          </p:cNvPr>
          <p:cNvSpPr>
            <a:spLocks noGrp="1"/>
          </p:cNvSpPr>
          <p:nvPr>
            <p:ph idx="1"/>
          </p:nvPr>
        </p:nvSpPr>
        <p:spPr>
          <a:xfrm>
            <a:off x="838201" y="1825625"/>
            <a:ext cx="4414684" cy="4351338"/>
          </a:xfrm>
        </p:spPr>
        <p:txBody>
          <a:bodyPr>
            <a:normAutofit/>
          </a:bodyPr>
          <a:lstStyle/>
          <a:p>
            <a:pPr lvl="0"/>
            <a:r>
              <a:rPr lang="en-GB" sz="1200" dirty="0">
                <a:solidFill>
                  <a:schemeClr val="bg1"/>
                </a:solidFill>
              </a:rPr>
              <a:t>71% of all decision makers say social media is influential when they’re researching or considering a new product for their company.</a:t>
            </a:r>
            <a:br>
              <a:rPr lang="en-GB" sz="1200" dirty="0">
                <a:solidFill>
                  <a:schemeClr val="bg1"/>
                </a:solidFill>
              </a:rPr>
            </a:br>
            <a:endParaRPr lang="en-GB" sz="1200" dirty="0">
              <a:solidFill>
                <a:schemeClr val="bg1"/>
              </a:solidFill>
            </a:endParaRPr>
          </a:p>
          <a:p>
            <a:pPr lvl="0"/>
            <a:r>
              <a:rPr lang="en-GB" sz="1200" dirty="0">
                <a:solidFill>
                  <a:schemeClr val="bg1"/>
                </a:solidFill>
              </a:rPr>
              <a:t>Those aged 55-64, however, say blogs and online ads are on par with social media as a source of product information.  </a:t>
            </a:r>
            <a:br>
              <a:rPr lang="en-GB" sz="1200" dirty="0">
                <a:solidFill>
                  <a:schemeClr val="bg1"/>
                </a:solidFill>
              </a:rPr>
            </a:br>
            <a:endParaRPr lang="en-GB" sz="1200" dirty="0">
              <a:solidFill>
                <a:schemeClr val="bg1"/>
              </a:solidFill>
            </a:endParaRPr>
          </a:p>
          <a:p>
            <a:pPr lvl="0"/>
            <a:r>
              <a:rPr lang="en-GB" sz="1200" dirty="0">
                <a:solidFill>
                  <a:schemeClr val="bg1"/>
                </a:solidFill>
              </a:rPr>
              <a:t>Social Media platforms are also gradually becoming a place to complete purchases, as networks mature further</a:t>
            </a:r>
            <a:br>
              <a:rPr lang="en-GB" sz="1200" dirty="0">
                <a:solidFill>
                  <a:schemeClr val="bg1"/>
                </a:solidFill>
              </a:rPr>
            </a:br>
            <a:endParaRPr lang="en-GB" sz="1200" dirty="0">
              <a:solidFill>
                <a:schemeClr val="bg1"/>
              </a:solidFill>
            </a:endParaRPr>
          </a:p>
          <a:p>
            <a:pPr lvl="0"/>
            <a:r>
              <a:rPr lang="en-GB" sz="1200" dirty="0">
                <a:solidFill>
                  <a:schemeClr val="bg1"/>
                </a:solidFill>
              </a:rPr>
              <a:t>Social Media is the golden thread of the whole customer journey throughout, as it allows a unified customer experience, as people are buying into experiences, not just products. Social compresses the customer journey from days to hours</a:t>
            </a:r>
            <a:r>
              <a:rPr lang="en-GB" sz="1200" b="1" dirty="0">
                <a:solidFill>
                  <a:schemeClr val="bg1"/>
                </a:solidFill>
              </a:rPr>
              <a:t>.</a:t>
            </a:r>
            <a:endParaRPr lang="en-GB" sz="1200" dirty="0">
              <a:solidFill>
                <a:schemeClr val="bg1"/>
              </a:solidFill>
            </a:endParaRPr>
          </a:p>
        </p:txBody>
      </p:sp>
      <p:graphicFrame>
        <p:nvGraphicFramePr>
          <p:cNvPr id="5" name="Table 10">
            <a:extLst>
              <a:ext uri="{FF2B5EF4-FFF2-40B4-BE49-F238E27FC236}">
                <a16:creationId xmlns:a16="http://schemas.microsoft.com/office/drawing/2014/main" id="{E4F18F01-BE8F-4399-B9E9-6CEFD7773DEF}"/>
              </a:ext>
            </a:extLst>
          </p:cNvPr>
          <p:cNvGraphicFramePr>
            <a:graphicFrameLocks noGrp="1"/>
          </p:cNvGraphicFramePr>
          <p:nvPr>
            <p:extLst>
              <p:ext uri="{D42A27DB-BD31-4B8C-83A1-F6EECF244321}">
                <p14:modId xmlns:p14="http://schemas.microsoft.com/office/powerpoint/2010/main" val="1056014421"/>
              </p:ext>
            </p:extLst>
          </p:nvPr>
        </p:nvGraphicFramePr>
        <p:xfrm>
          <a:off x="3046293" y="2000646"/>
          <a:ext cx="6986064" cy="4001296"/>
        </p:xfrm>
        <a:graphic>
          <a:graphicData uri="http://schemas.openxmlformats.org/drawingml/2006/table">
            <a:tbl>
              <a:tblPr firstRow="1" bandRow="1">
                <a:tableStyleId>{2D5ABB26-0587-4C30-8999-92F81FD0307C}</a:tableStyleId>
              </a:tblPr>
              <a:tblGrid>
                <a:gridCol w="1746516">
                  <a:extLst>
                    <a:ext uri="{9D8B030D-6E8A-4147-A177-3AD203B41FA5}">
                      <a16:colId xmlns:a16="http://schemas.microsoft.com/office/drawing/2014/main" val="2265529458"/>
                    </a:ext>
                  </a:extLst>
                </a:gridCol>
                <a:gridCol w="1746516">
                  <a:extLst>
                    <a:ext uri="{9D8B030D-6E8A-4147-A177-3AD203B41FA5}">
                      <a16:colId xmlns:a16="http://schemas.microsoft.com/office/drawing/2014/main" val="2927584893"/>
                    </a:ext>
                  </a:extLst>
                </a:gridCol>
                <a:gridCol w="1746516">
                  <a:extLst>
                    <a:ext uri="{9D8B030D-6E8A-4147-A177-3AD203B41FA5}">
                      <a16:colId xmlns:a16="http://schemas.microsoft.com/office/drawing/2014/main" val="163802575"/>
                    </a:ext>
                  </a:extLst>
                </a:gridCol>
                <a:gridCol w="1746516">
                  <a:extLst>
                    <a:ext uri="{9D8B030D-6E8A-4147-A177-3AD203B41FA5}">
                      <a16:colId xmlns:a16="http://schemas.microsoft.com/office/drawing/2014/main" val="1356244365"/>
                    </a:ext>
                  </a:extLst>
                </a:gridCol>
              </a:tblGrid>
              <a:tr h="1183000">
                <a:tc>
                  <a:txBody>
                    <a:bodyPr/>
                    <a:lstStyle/>
                    <a:p>
                      <a:pPr algn="ctr"/>
                      <a:r>
                        <a:rPr lang="en-GB" sz="1200" dirty="0">
                          <a:solidFill>
                            <a:schemeClr val="tx1"/>
                          </a:solidFill>
                        </a:rPr>
                        <a:t>Posts by users of the product</a:t>
                      </a:r>
                    </a:p>
                  </a:txBody>
                  <a:tcPr anchor="b">
                    <a:solidFill>
                      <a:schemeClr val="bg1">
                        <a:alpha val="10000"/>
                      </a:schemeClr>
                    </a:solidFill>
                  </a:tcPr>
                </a:tc>
                <a:tc>
                  <a:txBody>
                    <a:bodyPr/>
                    <a:lstStyle/>
                    <a:p>
                      <a:pPr algn="ctr"/>
                      <a:r>
                        <a:rPr lang="en-GB" sz="1200" dirty="0">
                          <a:solidFill>
                            <a:schemeClr val="tx1"/>
                          </a:solidFill>
                        </a:rPr>
                        <a:t>Posts by companies</a:t>
                      </a:r>
                    </a:p>
                  </a:txBody>
                  <a:tcPr anchor="b">
                    <a:solidFill>
                      <a:schemeClr val="bg1">
                        <a:alpha val="10000"/>
                      </a:schemeClr>
                    </a:solidFill>
                  </a:tcPr>
                </a:tc>
                <a:tc>
                  <a:txBody>
                    <a:bodyPr/>
                    <a:lstStyle/>
                    <a:p>
                      <a:pPr algn="ctr"/>
                      <a:r>
                        <a:rPr lang="en-GB" sz="1200" dirty="0">
                          <a:solidFill>
                            <a:schemeClr val="tx1"/>
                          </a:solidFill>
                        </a:rPr>
                        <a:t>Conversations with friends or colleagues</a:t>
                      </a:r>
                    </a:p>
                  </a:txBody>
                  <a:tcPr anchor="b">
                    <a:solidFill>
                      <a:schemeClr val="bg1">
                        <a:alpha val="10000"/>
                      </a:schemeClr>
                    </a:solidFill>
                  </a:tcPr>
                </a:tc>
                <a:tc>
                  <a:txBody>
                    <a:bodyPr/>
                    <a:lstStyle/>
                    <a:p>
                      <a:pPr algn="ctr"/>
                      <a:r>
                        <a:rPr lang="en-GB" sz="1200" dirty="0">
                          <a:solidFill>
                            <a:schemeClr val="tx1"/>
                          </a:solidFill>
                        </a:rPr>
                        <a:t>Posts by Influencers/</a:t>
                      </a:r>
                    </a:p>
                    <a:p>
                      <a:pPr algn="ctr"/>
                      <a:r>
                        <a:rPr lang="en-GB" sz="1200" dirty="0">
                          <a:solidFill>
                            <a:schemeClr val="tx1"/>
                          </a:solidFill>
                        </a:rPr>
                        <a:t>Thought Leaders</a:t>
                      </a:r>
                    </a:p>
                  </a:txBody>
                  <a:tcPr anchor="b">
                    <a:solidFill>
                      <a:schemeClr val="bg1">
                        <a:alpha val="10000"/>
                      </a:schemeClr>
                    </a:solidFill>
                  </a:tcPr>
                </a:tc>
                <a:extLst>
                  <a:ext uri="{0D108BD9-81ED-4DB2-BD59-A6C34878D82A}">
                    <a16:rowId xmlns:a16="http://schemas.microsoft.com/office/drawing/2014/main" val="1150273071"/>
                  </a:ext>
                </a:extLst>
              </a:tr>
              <a:tr h="469716">
                <a:tc>
                  <a:txBody>
                    <a:bodyPr/>
                    <a:lstStyle/>
                    <a:p>
                      <a:pPr algn="ctr"/>
                      <a:r>
                        <a:rPr lang="en-GB" sz="1200" dirty="0">
                          <a:solidFill>
                            <a:schemeClr val="bg1"/>
                          </a:solidFill>
                        </a:rPr>
                        <a:t>62%</a:t>
                      </a:r>
                    </a:p>
                  </a:txBody>
                  <a:tcPr>
                    <a:solidFill>
                      <a:srgbClr val="BC1357"/>
                    </a:solidFill>
                  </a:tcPr>
                </a:tc>
                <a:tc>
                  <a:txBody>
                    <a:bodyPr/>
                    <a:lstStyle/>
                    <a:p>
                      <a:pPr algn="ctr"/>
                      <a:r>
                        <a:rPr lang="en-GB" sz="1200" dirty="0">
                          <a:solidFill>
                            <a:schemeClr val="bg1"/>
                          </a:solidFill>
                        </a:rPr>
                        <a:t>60%</a:t>
                      </a:r>
                    </a:p>
                  </a:txBody>
                  <a:tcPr>
                    <a:solidFill>
                      <a:srgbClr val="BC1357"/>
                    </a:solidFill>
                  </a:tcPr>
                </a:tc>
                <a:tc>
                  <a:txBody>
                    <a:bodyPr/>
                    <a:lstStyle/>
                    <a:p>
                      <a:pPr algn="ctr"/>
                      <a:r>
                        <a:rPr lang="en-GB" sz="1200" dirty="0">
                          <a:solidFill>
                            <a:schemeClr val="bg1"/>
                          </a:solidFill>
                        </a:rPr>
                        <a:t>52%</a:t>
                      </a:r>
                    </a:p>
                  </a:txBody>
                  <a:tcPr>
                    <a:solidFill>
                      <a:srgbClr val="E63973"/>
                    </a:solidFill>
                  </a:tcPr>
                </a:tc>
                <a:tc>
                  <a:txBody>
                    <a:bodyPr/>
                    <a:lstStyle/>
                    <a:p>
                      <a:pPr algn="ctr"/>
                      <a:r>
                        <a:rPr lang="en-GB" sz="1200" dirty="0">
                          <a:solidFill>
                            <a:schemeClr val="bg1"/>
                          </a:solidFill>
                        </a:rPr>
                        <a:t>46%</a:t>
                      </a:r>
                    </a:p>
                  </a:txBody>
                  <a:tcPr>
                    <a:solidFill>
                      <a:srgbClr val="FA5285"/>
                    </a:solidFill>
                  </a:tcPr>
                </a:tc>
                <a:extLst>
                  <a:ext uri="{0D108BD9-81ED-4DB2-BD59-A6C34878D82A}">
                    <a16:rowId xmlns:a16="http://schemas.microsoft.com/office/drawing/2014/main" val="3018335215"/>
                  </a:ext>
                </a:extLst>
              </a:tr>
              <a:tr h="469716">
                <a:tc>
                  <a:txBody>
                    <a:bodyPr/>
                    <a:lstStyle/>
                    <a:p>
                      <a:pPr algn="ctr"/>
                      <a:r>
                        <a:rPr lang="en-GB" sz="1200" dirty="0">
                          <a:solidFill>
                            <a:schemeClr val="bg1"/>
                          </a:solidFill>
                        </a:rPr>
                        <a:t>64%</a:t>
                      </a:r>
                    </a:p>
                  </a:txBody>
                  <a:tcPr>
                    <a:solidFill>
                      <a:srgbClr val="BC1357"/>
                    </a:solidFill>
                  </a:tcPr>
                </a:tc>
                <a:tc>
                  <a:txBody>
                    <a:bodyPr/>
                    <a:lstStyle/>
                    <a:p>
                      <a:pPr algn="ctr"/>
                      <a:r>
                        <a:rPr lang="en-GB" sz="1200" dirty="0">
                          <a:solidFill>
                            <a:schemeClr val="bg1"/>
                          </a:solidFill>
                        </a:rPr>
                        <a:t>61%</a:t>
                      </a:r>
                    </a:p>
                  </a:txBody>
                  <a:tcPr>
                    <a:solidFill>
                      <a:srgbClr val="BC1357"/>
                    </a:solidFill>
                  </a:tcPr>
                </a:tc>
                <a:tc>
                  <a:txBody>
                    <a:bodyPr/>
                    <a:lstStyle/>
                    <a:p>
                      <a:pPr algn="ctr"/>
                      <a:r>
                        <a:rPr lang="en-GB" sz="1200" dirty="0">
                          <a:solidFill>
                            <a:schemeClr val="bg1"/>
                          </a:solidFill>
                        </a:rPr>
                        <a:t>54%</a:t>
                      </a:r>
                    </a:p>
                  </a:txBody>
                  <a:tcPr>
                    <a:solidFill>
                      <a:srgbClr val="E63973"/>
                    </a:solidFill>
                  </a:tcPr>
                </a:tc>
                <a:tc>
                  <a:txBody>
                    <a:bodyPr/>
                    <a:lstStyle/>
                    <a:p>
                      <a:pPr algn="ctr"/>
                      <a:r>
                        <a:rPr lang="en-GB" sz="1200" dirty="0">
                          <a:solidFill>
                            <a:schemeClr val="bg1"/>
                          </a:solidFill>
                        </a:rPr>
                        <a:t>49%</a:t>
                      </a:r>
                    </a:p>
                  </a:txBody>
                  <a:tcPr>
                    <a:solidFill>
                      <a:srgbClr val="FA5285"/>
                    </a:solidFill>
                  </a:tcPr>
                </a:tc>
                <a:extLst>
                  <a:ext uri="{0D108BD9-81ED-4DB2-BD59-A6C34878D82A}">
                    <a16:rowId xmlns:a16="http://schemas.microsoft.com/office/drawing/2014/main" val="2601758306"/>
                  </a:ext>
                </a:extLst>
              </a:tr>
              <a:tr h="469716">
                <a:tc>
                  <a:txBody>
                    <a:bodyPr/>
                    <a:lstStyle/>
                    <a:p>
                      <a:pPr algn="ctr"/>
                      <a:r>
                        <a:rPr lang="en-GB" sz="1200" dirty="0">
                          <a:solidFill>
                            <a:schemeClr val="bg1"/>
                          </a:solidFill>
                        </a:rPr>
                        <a:t>66%</a:t>
                      </a:r>
                    </a:p>
                  </a:txBody>
                  <a:tcPr>
                    <a:solidFill>
                      <a:srgbClr val="A71C4D"/>
                    </a:solidFill>
                  </a:tcPr>
                </a:tc>
                <a:tc>
                  <a:txBody>
                    <a:bodyPr/>
                    <a:lstStyle/>
                    <a:p>
                      <a:pPr algn="ctr"/>
                      <a:r>
                        <a:rPr lang="en-GB" sz="1200" dirty="0">
                          <a:solidFill>
                            <a:schemeClr val="bg1"/>
                          </a:solidFill>
                        </a:rPr>
                        <a:t>64%</a:t>
                      </a:r>
                    </a:p>
                  </a:txBody>
                  <a:tcPr>
                    <a:solidFill>
                      <a:srgbClr val="BC1357"/>
                    </a:solidFill>
                  </a:tcPr>
                </a:tc>
                <a:tc>
                  <a:txBody>
                    <a:bodyPr/>
                    <a:lstStyle/>
                    <a:p>
                      <a:pPr algn="ctr"/>
                      <a:r>
                        <a:rPr lang="en-GB" sz="1200" dirty="0">
                          <a:solidFill>
                            <a:schemeClr val="bg1"/>
                          </a:solidFill>
                        </a:rPr>
                        <a:t>52%</a:t>
                      </a:r>
                    </a:p>
                  </a:txBody>
                  <a:tcPr>
                    <a:solidFill>
                      <a:srgbClr val="E63973"/>
                    </a:solidFill>
                  </a:tcPr>
                </a:tc>
                <a:tc>
                  <a:txBody>
                    <a:bodyPr/>
                    <a:lstStyle/>
                    <a:p>
                      <a:pPr algn="ctr"/>
                      <a:r>
                        <a:rPr lang="en-GB" sz="1200" dirty="0">
                          <a:solidFill>
                            <a:schemeClr val="bg1"/>
                          </a:solidFill>
                        </a:rPr>
                        <a:t>52%</a:t>
                      </a:r>
                    </a:p>
                  </a:txBody>
                  <a:tcPr>
                    <a:solidFill>
                      <a:srgbClr val="FA5285"/>
                    </a:solidFill>
                  </a:tcPr>
                </a:tc>
                <a:extLst>
                  <a:ext uri="{0D108BD9-81ED-4DB2-BD59-A6C34878D82A}">
                    <a16:rowId xmlns:a16="http://schemas.microsoft.com/office/drawing/2014/main" val="2412121475"/>
                  </a:ext>
                </a:extLst>
              </a:tr>
              <a:tr h="469716">
                <a:tc>
                  <a:txBody>
                    <a:bodyPr/>
                    <a:lstStyle/>
                    <a:p>
                      <a:pPr algn="ctr"/>
                      <a:r>
                        <a:rPr lang="en-GB" sz="1200" dirty="0">
                          <a:solidFill>
                            <a:schemeClr val="bg1"/>
                          </a:solidFill>
                        </a:rPr>
                        <a:t>64%</a:t>
                      </a:r>
                    </a:p>
                  </a:txBody>
                  <a:tcPr>
                    <a:solidFill>
                      <a:srgbClr val="BC1357"/>
                    </a:solidFill>
                  </a:tcPr>
                </a:tc>
                <a:tc>
                  <a:txBody>
                    <a:bodyPr/>
                    <a:lstStyle/>
                    <a:p>
                      <a:pPr algn="ctr"/>
                      <a:r>
                        <a:rPr lang="en-GB" sz="1200" dirty="0">
                          <a:solidFill>
                            <a:schemeClr val="bg1"/>
                          </a:solidFill>
                        </a:rPr>
                        <a:t>64%</a:t>
                      </a:r>
                    </a:p>
                  </a:txBody>
                  <a:tcPr>
                    <a:solidFill>
                      <a:srgbClr val="BC1357"/>
                    </a:solidFill>
                  </a:tcPr>
                </a:tc>
                <a:tc>
                  <a:txBody>
                    <a:bodyPr/>
                    <a:lstStyle/>
                    <a:p>
                      <a:pPr algn="ctr"/>
                      <a:r>
                        <a:rPr lang="en-GB" sz="1200" dirty="0">
                          <a:solidFill>
                            <a:schemeClr val="bg1"/>
                          </a:solidFill>
                        </a:rPr>
                        <a:t>56%</a:t>
                      </a:r>
                    </a:p>
                  </a:txBody>
                  <a:tcPr>
                    <a:solidFill>
                      <a:srgbClr val="D02665"/>
                    </a:solidFill>
                  </a:tcPr>
                </a:tc>
                <a:tc>
                  <a:txBody>
                    <a:bodyPr/>
                    <a:lstStyle/>
                    <a:p>
                      <a:pPr algn="ctr"/>
                      <a:r>
                        <a:rPr lang="en-GB" sz="1200" dirty="0">
                          <a:solidFill>
                            <a:schemeClr val="bg1"/>
                          </a:solidFill>
                        </a:rPr>
                        <a:t>52%</a:t>
                      </a:r>
                    </a:p>
                  </a:txBody>
                  <a:tcPr>
                    <a:solidFill>
                      <a:srgbClr val="E63973"/>
                    </a:solidFill>
                  </a:tcPr>
                </a:tc>
                <a:extLst>
                  <a:ext uri="{0D108BD9-81ED-4DB2-BD59-A6C34878D82A}">
                    <a16:rowId xmlns:a16="http://schemas.microsoft.com/office/drawing/2014/main" val="2096513552"/>
                  </a:ext>
                </a:extLst>
              </a:tr>
              <a:tr h="469716">
                <a:tc>
                  <a:txBody>
                    <a:bodyPr/>
                    <a:lstStyle/>
                    <a:p>
                      <a:pPr algn="ctr"/>
                      <a:r>
                        <a:rPr lang="en-GB" sz="1200" dirty="0">
                          <a:solidFill>
                            <a:schemeClr val="bg1"/>
                          </a:solidFill>
                        </a:rPr>
                        <a:t>60%</a:t>
                      </a:r>
                    </a:p>
                  </a:txBody>
                  <a:tcPr>
                    <a:solidFill>
                      <a:srgbClr val="BC1357"/>
                    </a:solidFill>
                  </a:tcPr>
                </a:tc>
                <a:tc>
                  <a:txBody>
                    <a:bodyPr/>
                    <a:lstStyle/>
                    <a:p>
                      <a:pPr algn="ctr"/>
                      <a:r>
                        <a:rPr lang="en-GB" sz="1200" dirty="0">
                          <a:solidFill>
                            <a:schemeClr val="bg1"/>
                          </a:solidFill>
                        </a:rPr>
                        <a:t>58%</a:t>
                      </a:r>
                    </a:p>
                  </a:txBody>
                  <a:tcPr>
                    <a:solidFill>
                      <a:srgbClr val="D02665"/>
                    </a:solidFill>
                  </a:tcPr>
                </a:tc>
                <a:tc>
                  <a:txBody>
                    <a:bodyPr/>
                    <a:lstStyle/>
                    <a:p>
                      <a:pPr algn="ctr"/>
                      <a:r>
                        <a:rPr lang="en-GB" sz="1200" dirty="0">
                          <a:solidFill>
                            <a:schemeClr val="bg1"/>
                          </a:solidFill>
                        </a:rPr>
                        <a:t>54%</a:t>
                      </a:r>
                    </a:p>
                  </a:txBody>
                  <a:tcPr>
                    <a:solidFill>
                      <a:srgbClr val="E63973"/>
                    </a:solidFill>
                  </a:tcPr>
                </a:tc>
                <a:tc>
                  <a:txBody>
                    <a:bodyPr/>
                    <a:lstStyle/>
                    <a:p>
                      <a:pPr algn="ctr"/>
                      <a:r>
                        <a:rPr lang="en-GB" sz="1200" dirty="0">
                          <a:solidFill>
                            <a:schemeClr val="bg1"/>
                          </a:solidFill>
                        </a:rPr>
                        <a:t>46%</a:t>
                      </a:r>
                    </a:p>
                  </a:txBody>
                  <a:tcPr>
                    <a:solidFill>
                      <a:srgbClr val="FA5285"/>
                    </a:solidFill>
                  </a:tcPr>
                </a:tc>
                <a:extLst>
                  <a:ext uri="{0D108BD9-81ED-4DB2-BD59-A6C34878D82A}">
                    <a16:rowId xmlns:a16="http://schemas.microsoft.com/office/drawing/2014/main" val="2799226886"/>
                  </a:ext>
                </a:extLst>
              </a:tr>
              <a:tr h="469716">
                <a:tc>
                  <a:txBody>
                    <a:bodyPr/>
                    <a:lstStyle/>
                    <a:p>
                      <a:pPr algn="ctr"/>
                      <a:r>
                        <a:rPr lang="en-GB" sz="1200" dirty="0">
                          <a:solidFill>
                            <a:schemeClr val="bg1"/>
                          </a:solidFill>
                        </a:rPr>
                        <a:t>63%</a:t>
                      </a:r>
                    </a:p>
                  </a:txBody>
                  <a:tcPr>
                    <a:solidFill>
                      <a:srgbClr val="BC1357"/>
                    </a:solidFill>
                  </a:tcPr>
                </a:tc>
                <a:tc>
                  <a:txBody>
                    <a:bodyPr/>
                    <a:lstStyle/>
                    <a:p>
                      <a:pPr algn="ctr"/>
                      <a:r>
                        <a:rPr lang="en-GB" sz="1200" dirty="0">
                          <a:solidFill>
                            <a:schemeClr val="bg1"/>
                          </a:solidFill>
                        </a:rPr>
                        <a:t>61%</a:t>
                      </a:r>
                    </a:p>
                  </a:txBody>
                  <a:tcPr>
                    <a:solidFill>
                      <a:srgbClr val="BC1357"/>
                    </a:solidFill>
                  </a:tcPr>
                </a:tc>
                <a:tc>
                  <a:txBody>
                    <a:bodyPr/>
                    <a:lstStyle/>
                    <a:p>
                      <a:pPr algn="ctr"/>
                      <a:r>
                        <a:rPr lang="en-GB" sz="1200" dirty="0">
                          <a:solidFill>
                            <a:schemeClr val="bg1"/>
                          </a:solidFill>
                        </a:rPr>
                        <a:t>53%</a:t>
                      </a:r>
                    </a:p>
                  </a:txBody>
                  <a:tcPr>
                    <a:solidFill>
                      <a:srgbClr val="E63973"/>
                    </a:solidFill>
                  </a:tcPr>
                </a:tc>
                <a:tc>
                  <a:txBody>
                    <a:bodyPr/>
                    <a:lstStyle/>
                    <a:p>
                      <a:pPr algn="ctr"/>
                      <a:r>
                        <a:rPr lang="en-GB" sz="1200" dirty="0">
                          <a:solidFill>
                            <a:schemeClr val="bg1"/>
                          </a:solidFill>
                        </a:rPr>
                        <a:t>46%</a:t>
                      </a:r>
                    </a:p>
                  </a:txBody>
                  <a:tcPr>
                    <a:solidFill>
                      <a:srgbClr val="FA5285"/>
                    </a:solidFill>
                  </a:tcPr>
                </a:tc>
                <a:extLst>
                  <a:ext uri="{0D108BD9-81ED-4DB2-BD59-A6C34878D82A}">
                    <a16:rowId xmlns:a16="http://schemas.microsoft.com/office/drawing/2014/main" val="1364827047"/>
                  </a:ext>
                </a:extLst>
              </a:tr>
            </a:tbl>
          </a:graphicData>
        </a:graphic>
      </p:graphicFrame>
      <p:pic>
        <p:nvPicPr>
          <p:cNvPr id="6" name="Picture 5" descr="Content used for research on social">
            <a:extLst>
              <a:ext uri="{FF2B5EF4-FFF2-40B4-BE49-F238E27FC236}">
                <a16:creationId xmlns:a16="http://schemas.microsoft.com/office/drawing/2014/main" id="{1642DB9F-24C3-4BAB-AFFC-C6FEA8646E73}"/>
              </a:ext>
            </a:extLst>
          </p:cNvPr>
          <p:cNvPicPr/>
          <p:nvPr/>
        </p:nvPicPr>
        <p:blipFill rotWithShape="1">
          <a:blip r:embed="rId2" cstate="print">
            <a:extLst>
              <a:ext uri="{28A0092B-C50C-407E-A947-70E740481C1C}">
                <a14:useLocalDpi xmlns:a14="http://schemas.microsoft.com/office/drawing/2010/main" val="0"/>
              </a:ext>
            </a:extLst>
          </a:blip>
          <a:srcRect l="-212" t="35245" r="93437" b="18939"/>
          <a:stretch/>
        </p:blipFill>
        <p:spPr bwMode="auto">
          <a:xfrm>
            <a:off x="2502076" y="3157879"/>
            <a:ext cx="543467" cy="2844063"/>
          </a:xfrm>
          <a:prstGeom prst="rect">
            <a:avLst/>
          </a:prstGeom>
          <a:noFill/>
          <a:ln>
            <a:noFill/>
          </a:ln>
        </p:spPr>
      </p:pic>
      <p:sp>
        <p:nvSpPr>
          <p:cNvPr id="7" name="TextBox 6">
            <a:extLst>
              <a:ext uri="{FF2B5EF4-FFF2-40B4-BE49-F238E27FC236}">
                <a16:creationId xmlns:a16="http://schemas.microsoft.com/office/drawing/2014/main" id="{5A6DDBF3-6990-4A37-90A5-920CC0267749}"/>
              </a:ext>
            </a:extLst>
          </p:cNvPr>
          <p:cNvSpPr txBox="1"/>
          <p:nvPr/>
        </p:nvSpPr>
        <p:spPr>
          <a:xfrm>
            <a:off x="1203381" y="772540"/>
            <a:ext cx="8261753" cy="1415772"/>
          </a:xfrm>
          <a:prstGeom prst="rect">
            <a:avLst/>
          </a:prstGeom>
          <a:noFill/>
        </p:spPr>
        <p:txBody>
          <a:bodyPr wrap="square" rtlCol="0">
            <a:spAutoFit/>
          </a:bodyPr>
          <a:lstStyle/>
          <a:p>
            <a:r>
              <a:rPr lang="en-GB" sz="3200" dirty="0"/>
              <a:t>Content used for research on social</a:t>
            </a:r>
          </a:p>
          <a:p>
            <a:r>
              <a:rPr lang="en-GB" dirty="0"/>
              <a:t>% of decision makers who use these platforms to research new products/services find the following social media content most useful</a:t>
            </a:r>
          </a:p>
          <a:p>
            <a:endParaRPr lang="en-GB" dirty="0">
              <a:solidFill>
                <a:schemeClr val="bg1">
                  <a:lumMod val="85000"/>
                </a:schemeClr>
              </a:solidFill>
            </a:endParaRPr>
          </a:p>
        </p:txBody>
      </p:sp>
      <p:cxnSp>
        <p:nvCxnSpPr>
          <p:cNvPr id="12" name="Straight Connector 11">
            <a:extLst>
              <a:ext uri="{FF2B5EF4-FFF2-40B4-BE49-F238E27FC236}">
                <a16:creationId xmlns:a16="http://schemas.microsoft.com/office/drawing/2014/main" id="{3FEC04C8-0E70-4A8F-BAED-E0A5BEE10487}"/>
              </a:ext>
            </a:extLst>
          </p:cNvPr>
          <p:cNvCxnSpPr>
            <a:cxnSpLocks/>
          </p:cNvCxnSpPr>
          <p:nvPr/>
        </p:nvCxnSpPr>
        <p:spPr>
          <a:xfrm>
            <a:off x="2382613" y="634497"/>
            <a:ext cx="1" cy="786816"/>
          </a:xfrm>
          <a:prstGeom prst="line">
            <a:avLst/>
          </a:prstGeom>
          <a:ln>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10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Algorithms</a:t>
            </a:r>
          </a:p>
        </p:txBody>
      </p:sp>
      <p:sp>
        <p:nvSpPr>
          <p:cNvPr id="3" name="Content Placeholder 2"/>
          <p:cNvSpPr>
            <a:spLocks noGrp="1"/>
          </p:cNvSpPr>
          <p:nvPr>
            <p:ph idx="1"/>
          </p:nvPr>
        </p:nvSpPr>
        <p:spPr/>
        <p:txBody>
          <a:bodyPr>
            <a:normAutofit fontScale="92500" lnSpcReduction="20000"/>
          </a:bodyPr>
          <a:lstStyle/>
          <a:p>
            <a:r>
              <a:rPr lang="en-US" b="1" dirty="0"/>
              <a:t>Supervised Learning Algorithm</a:t>
            </a:r>
          </a:p>
          <a:p>
            <a:pPr lvl="1"/>
            <a:endParaRPr lang="en-US" b="1" dirty="0"/>
          </a:p>
          <a:p>
            <a:pPr lvl="1"/>
            <a:r>
              <a:rPr lang="en-US" b="1" dirty="0"/>
              <a:t>Classification (class attribute is </a:t>
            </a:r>
            <a:r>
              <a:rPr lang="en-US" b="1" dirty="0">
                <a:solidFill>
                  <a:srgbClr val="FF0000"/>
                </a:solidFill>
              </a:rPr>
              <a:t>discrete</a:t>
            </a:r>
            <a:r>
              <a:rPr lang="en-US" b="1" dirty="0"/>
              <a:t>)</a:t>
            </a:r>
            <a:endParaRPr lang="en-US" dirty="0"/>
          </a:p>
          <a:p>
            <a:pPr lvl="2"/>
            <a:r>
              <a:rPr lang="en-US" dirty="0"/>
              <a:t>Assign data into predefined classes</a:t>
            </a:r>
          </a:p>
          <a:p>
            <a:pPr lvl="3"/>
            <a:r>
              <a:rPr lang="en-US" dirty="0">
                <a:solidFill>
                  <a:srgbClr val="1923F3"/>
                </a:solidFill>
              </a:rPr>
              <a:t>Spam Detection</a:t>
            </a:r>
          </a:p>
          <a:p>
            <a:pPr lvl="1"/>
            <a:endParaRPr lang="en-US" b="1" dirty="0"/>
          </a:p>
          <a:p>
            <a:pPr lvl="1"/>
            <a:r>
              <a:rPr lang="en-US" b="1" dirty="0"/>
              <a:t>Regression (class attribute takes </a:t>
            </a:r>
            <a:r>
              <a:rPr lang="en-US" b="1" dirty="0">
                <a:solidFill>
                  <a:srgbClr val="FF0000"/>
                </a:solidFill>
              </a:rPr>
              <a:t>real values</a:t>
            </a:r>
            <a:r>
              <a:rPr lang="en-US" b="1" dirty="0"/>
              <a:t>)</a:t>
            </a:r>
          </a:p>
          <a:p>
            <a:pPr lvl="2"/>
            <a:r>
              <a:rPr lang="en-US" dirty="0"/>
              <a:t>Predict a real value for a given data instance</a:t>
            </a:r>
          </a:p>
          <a:p>
            <a:pPr lvl="3"/>
            <a:r>
              <a:rPr lang="en-US" dirty="0"/>
              <a:t>Predict the price for a given house</a:t>
            </a:r>
          </a:p>
          <a:p>
            <a:endParaRPr lang="en-US" b="1" dirty="0"/>
          </a:p>
          <a:p>
            <a:r>
              <a:rPr lang="en-US" b="1" dirty="0"/>
              <a:t>Unsupervised Learning Algorithm</a:t>
            </a:r>
            <a:endParaRPr lang="en-US" dirty="0"/>
          </a:p>
          <a:p>
            <a:pPr lvl="1"/>
            <a:r>
              <a:rPr lang="en-US" dirty="0"/>
              <a:t>Group similar items together into some clusters</a:t>
            </a:r>
          </a:p>
          <a:p>
            <a:pPr lvl="2"/>
            <a:r>
              <a:rPr lang="en-US" dirty="0">
                <a:solidFill>
                  <a:srgbClr val="1923F3"/>
                </a:solidFill>
              </a:rPr>
              <a:t>Detect communities in a given social network</a:t>
            </a:r>
          </a:p>
        </p:txBody>
      </p:sp>
    </p:spTree>
    <p:extLst>
      <p:ext uri="{BB962C8B-B14F-4D97-AF65-F5344CB8AC3E}">
        <p14:creationId xmlns:p14="http://schemas.microsoft.com/office/powerpoint/2010/main" val="4281558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Supervised Learning</a:t>
            </a:r>
          </a:p>
        </p:txBody>
      </p:sp>
    </p:spTree>
    <p:extLst>
      <p:ext uri="{BB962C8B-B14F-4D97-AF65-F5344CB8AC3E}">
        <p14:creationId xmlns:p14="http://schemas.microsoft.com/office/powerpoint/2010/main" val="1948917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1393" y="990601"/>
            <a:ext cx="5889215" cy="2072131"/>
          </a:xfrm>
          <a:prstGeom prst="rect">
            <a:avLst/>
          </a:prstGeom>
        </p:spPr>
      </p:pic>
      <p:sp>
        <p:nvSpPr>
          <p:cNvPr id="2" name="Title 1"/>
          <p:cNvSpPr>
            <a:spLocks noGrp="1"/>
          </p:cNvSpPr>
          <p:nvPr>
            <p:ph type="title"/>
          </p:nvPr>
        </p:nvSpPr>
        <p:spPr/>
        <p:txBody>
          <a:bodyPr/>
          <a:lstStyle/>
          <a:p>
            <a:r>
              <a:rPr lang="en-US" dirty="0"/>
              <a:t>Supervised Learning: The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4043" y="3048000"/>
                <a:ext cx="9038968" cy="3810000"/>
              </a:xfrm>
            </p:spPr>
            <p:txBody>
              <a:bodyPr>
                <a:normAutofit fontScale="70000" lnSpcReduction="20000"/>
              </a:bodyPr>
              <a:lstStyle/>
              <a:p>
                <a:endParaRPr lang="en-US" sz="2400" dirty="0"/>
              </a:p>
              <a:p>
                <a:r>
                  <a:rPr lang="en-US" sz="2400" dirty="0"/>
                  <a:t>We are given a set of labeled records/instances</a:t>
                </a:r>
              </a:p>
              <a:p>
                <a:pPr lvl="1"/>
                <a:r>
                  <a:rPr lang="en-US" sz="2000" dirty="0"/>
                  <a:t>In the format </a:t>
                </a:r>
                <a14:m>
                  <m:oMath xmlns:m="http://schemas.openxmlformats.org/officeDocument/2006/math">
                    <m:r>
                      <a:rPr lang="en-US" sz="2000" i="1" dirty="0">
                        <a:latin typeface="Cambria Math" panose="02040503050406030204" pitchFamily="18" charset="0"/>
                      </a:rPr>
                      <m:t>(</m:t>
                    </m:r>
                    <m:r>
                      <a:rPr lang="en-US" sz="2000" b="1" i="1" dirty="0">
                        <a:latin typeface="Cambria Math" panose="02040503050406030204" pitchFamily="18" charset="0"/>
                      </a:rPr>
                      <m:t>𝑿</m:t>
                    </m:r>
                    <m:r>
                      <a:rPr lang="en-US" sz="2000" b="1" i="1" dirty="0">
                        <a:latin typeface="Cambria Math" panose="02040503050406030204" pitchFamily="18" charset="0"/>
                      </a:rPr>
                      <m:t>,</m:t>
                    </m:r>
                    <m:r>
                      <a:rPr lang="en-US" sz="2000" i="1" dirty="0">
                        <a:latin typeface="Cambria Math" panose="02040503050406030204" pitchFamily="18" charset="0"/>
                      </a:rPr>
                      <m:t> </m:t>
                    </m:r>
                    <m:r>
                      <a:rPr lang="en-US" sz="2000" i="1" dirty="0">
                        <a:latin typeface="Cambria Math" panose="02040503050406030204" pitchFamily="18" charset="0"/>
                      </a:rPr>
                      <m:t>𝑦</m:t>
                    </m:r>
                    <m:r>
                      <a:rPr lang="en-US" sz="2000" i="1" dirty="0">
                        <a:latin typeface="Cambria Math" panose="02040503050406030204" pitchFamily="18" charset="0"/>
                      </a:rPr>
                      <m:t>)</m:t>
                    </m:r>
                  </m:oMath>
                </a14:m>
                <a:endParaRPr lang="en-US" sz="2000" dirty="0"/>
              </a:p>
              <a:p>
                <a:pPr lvl="1"/>
                <a14:m>
                  <m:oMath xmlns:m="http://schemas.openxmlformats.org/officeDocument/2006/math">
                    <m:r>
                      <a:rPr lang="en-US" sz="2000" b="1" i="1" dirty="0">
                        <a:latin typeface="Cambria Math" panose="02040503050406030204" pitchFamily="18" charset="0"/>
                      </a:rPr>
                      <m:t>𝑿</m:t>
                    </m:r>
                    <m:r>
                      <a:rPr lang="en-US" sz="2000" b="1" i="1" dirty="0">
                        <a:latin typeface="Cambria Math" panose="02040503050406030204" pitchFamily="18" charset="0"/>
                      </a:rPr>
                      <m:t> </m:t>
                    </m:r>
                  </m:oMath>
                </a14:m>
                <a:r>
                  <a:rPr lang="en-US" sz="2000" dirty="0"/>
                  <a:t>is a vector of features </a:t>
                </a:r>
              </a:p>
              <a:p>
                <a:pPr lvl="1"/>
                <a14:m>
                  <m:oMath xmlns:m="http://schemas.openxmlformats.org/officeDocument/2006/math">
                    <m:r>
                      <a:rPr lang="en-US" sz="2000" i="1" dirty="0">
                        <a:latin typeface="Cambria Math" panose="02040503050406030204" pitchFamily="18" charset="0"/>
                      </a:rPr>
                      <m:t>𝑦</m:t>
                    </m:r>
                  </m:oMath>
                </a14:m>
                <a:r>
                  <a:rPr lang="en-US" sz="2000" dirty="0"/>
                  <a:t> is the class attribute (commonly a scalar)</a:t>
                </a:r>
              </a:p>
              <a:p>
                <a:endParaRPr lang="en-US" sz="2400" dirty="0"/>
              </a:p>
              <a:p>
                <a:r>
                  <a:rPr lang="en-US" sz="2400" b="1" dirty="0">
                    <a:solidFill>
                      <a:srgbClr val="FF0000"/>
                    </a:solidFill>
                  </a:rPr>
                  <a:t>[Training] </a:t>
                </a:r>
                <a:r>
                  <a:rPr lang="en-US" sz="2400" dirty="0"/>
                  <a:t>The supervised learning task is to build model that maps </a:t>
                </a:r>
                <a14:m>
                  <m:oMath xmlns:m="http://schemas.openxmlformats.org/officeDocument/2006/math">
                    <m:r>
                      <a:rPr lang="en-US" sz="2400" b="1" i="1" dirty="0">
                        <a:latin typeface="Cambria Math" panose="02040503050406030204" pitchFamily="18" charset="0"/>
                      </a:rPr>
                      <m:t>𝑿</m:t>
                    </m:r>
                  </m:oMath>
                </a14:m>
                <a:r>
                  <a:rPr lang="en-US" sz="2400" b="1" dirty="0"/>
                  <a:t> </a:t>
                </a:r>
                <a:r>
                  <a:rPr lang="en-US" sz="2400" dirty="0"/>
                  <a:t>to </a:t>
                </a:r>
                <a14:m>
                  <m:oMath xmlns:m="http://schemas.openxmlformats.org/officeDocument/2006/math">
                    <m:r>
                      <a:rPr lang="en-US" sz="2400" i="1" dirty="0">
                        <a:latin typeface="Cambria Math" panose="02040503050406030204" pitchFamily="18" charset="0"/>
                      </a:rPr>
                      <m:t>𝑦</m:t>
                    </m:r>
                    <m:r>
                      <a:rPr lang="en-US" sz="2400" i="1" dirty="0">
                        <a:latin typeface="Cambria Math" panose="02040503050406030204" pitchFamily="18" charset="0"/>
                      </a:rPr>
                      <m:t> </m:t>
                    </m:r>
                  </m:oMath>
                </a14:m>
                <a:r>
                  <a:rPr lang="en-US" sz="2400" dirty="0"/>
                  <a:t>(find a mapping </a:t>
                </a:r>
                <a14:m>
                  <m:oMath xmlns:m="http://schemas.openxmlformats.org/officeDocument/2006/math">
                    <m:r>
                      <a:rPr lang="en-US" sz="2400" i="1" dirty="0">
                        <a:latin typeface="Cambria Math" panose="02040503050406030204" pitchFamily="18" charset="0"/>
                      </a:rPr>
                      <m:t>𝑚</m:t>
                    </m:r>
                  </m:oMath>
                </a14:m>
                <a:r>
                  <a:rPr lang="en-US" sz="2400" dirty="0"/>
                  <a:t> such that </a:t>
                </a:r>
                <a14:m>
                  <m:oMath xmlns:m="http://schemas.openxmlformats.org/officeDocument/2006/math">
                    <m:r>
                      <a:rPr lang="en-US" sz="2400" i="1" dirty="0">
                        <a:latin typeface="Cambria Math" panose="02040503050406030204" pitchFamily="18" charset="0"/>
                      </a:rPr>
                      <m:t>𝑚</m:t>
                    </m:r>
                    <m:r>
                      <a:rPr lang="en-US" sz="2400" i="1" dirty="0">
                        <a:latin typeface="Cambria Math" panose="02040503050406030204" pitchFamily="18" charset="0"/>
                      </a:rPr>
                      <m:t>(</m:t>
                    </m:r>
                    <m:r>
                      <a:rPr lang="en-US" sz="2400" b="1" i="1" dirty="0">
                        <a:latin typeface="Cambria Math" panose="02040503050406030204" pitchFamily="18" charset="0"/>
                      </a:rPr>
                      <m:t>𝑿</m:t>
                    </m:r>
                    <m:r>
                      <a:rPr lang="en-US" sz="2400" i="1" dirty="0">
                        <a:latin typeface="Cambria Math" panose="02040503050406030204" pitchFamily="18" charset="0"/>
                      </a:rPr>
                      <m:t>) = </m:t>
                    </m:r>
                    <m:r>
                      <a:rPr lang="en-US" sz="2400" i="1" dirty="0">
                        <a:latin typeface="Cambria Math" panose="02040503050406030204" pitchFamily="18" charset="0"/>
                      </a:rPr>
                      <m:t>𝑦</m:t>
                    </m:r>
                  </m:oMath>
                </a14:m>
                <a:r>
                  <a:rPr lang="en-US" sz="2400" dirty="0"/>
                  <a:t>)</a:t>
                </a:r>
              </a:p>
              <a:p>
                <a:endParaRPr lang="en-US" sz="2400" dirty="0"/>
              </a:p>
              <a:p>
                <a:r>
                  <a:rPr lang="en-US" sz="2400" b="1" dirty="0">
                    <a:solidFill>
                      <a:srgbClr val="1923F3"/>
                    </a:solidFill>
                  </a:rPr>
                  <a:t>[Testing] </a:t>
                </a:r>
                <a:r>
                  <a:rPr lang="en-US" sz="2400" dirty="0"/>
                  <a:t>Given an unlabeled instance </a:t>
                </a:r>
                <a14:m>
                  <m:oMath xmlns:m="http://schemas.openxmlformats.org/officeDocument/2006/math">
                    <m:r>
                      <a:rPr lang="en-US" sz="2400" i="1" dirty="0">
                        <a:latin typeface="Cambria Math" panose="02040503050406030204" pitchFamily="18" charset="0"/>
                      </a:rPr>
                      <m:t>(</m:t>
                    </m:r>
                    <m:r>
                      <a:rPr lang="en-US" sz="2400" b="1" i="1" dirty="0">
                        <a:latin typeface="Cambria Math" panose="02040503050406030204" pitchFamily="18" charset="0"/>
                      </a:rPr>
                      <m:t>𝑿</m:t>
                    </m:r>
                    <m:r>
                      <a:rPr lang="en-US" sz="2400" b="1" i="1" dirty="0">
                        <a:latin typeface="Cambria Math" panose="02040503050406030204" pitchFamily="18" charset="0"/>
                      </a:rPr>
                      <m:t>’</m:t>
                    </m:r>
                    <m:r>
                      <a:rPr lang="en-US" sz="2400" i="1" dirty="0">
                        <a:latin typeface="Cambria Math" panose="02040503050406030204" pitchFamily="18" charset="0"/>
                      </a:rPr>
                      <m:t>,?)</m:t>
                    </m:r>
                  </m:oMath>
                </a14:m>
                <a:r>
                  <a:rPr lang="en-US" sz="2400" dirty="0"/>
                  <a:t>, we compute </a:t>
                </a:r>
                <a14:m>
                  <m:oMath xmlns:m="http://schemas.openxmlformats.org/officeDocument/2006/math">
                    <m:r>
                      <a:rPr lang="en-US" sz="2400" i="1" dirty="0">
                        <a:latin typeface="Cambria Math" panose="02040503050406030204" pitchFamily="18" charset="0"/>
                      </a:rPr>
                      <m:t>𝑚</m:t>
                    </m:r>
                    <m:r>
                      <a:rPr lang="en-US" sz="2400" i="1" dirty="0">
                        <a:latin typeface="Cambria Math" panose="02040503050406030204" pitchFamily="18" charset="0"/>
                      </a:rPr>
                      <m:t>(</m:t>
                    </m:r>
                    <m:r>
                      <a:rPr lang="en-US" sz="2400" b="1" i="1" dirty="0">
                        <a:latin typeface="Cambria Math" panose="02040503050406030204" pitchFamily="18" charset="0"/>
                      </a:rPr>
                      <m:t>𝑿</m:t>
                    </m:r>
                    <m:r>
                      <a:rPr lang="en-US" sz="2400" i="1" dirty="0">
                        <a:latin typeface="Cambria Math" panose="02040503050406030204" pitchFamily="18" charset="0"/>
                      </a:rPr>
                      <m:t>’)</m:t>
                    </m:r>
                  </m:oMath>
                </a14:m>
                <a:endParaRPr lang="en-US" sz="2400" dirty="0"/>
              </a:p>
              <a:p>
                <a:pPr lvl="1"/>
                <a:r>
                  <a:rPr lang="en-US" sz="2000" dirty="0"/>
                  <a:t>E.g., spam/non-spam prediction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4043" y="3048000"/>
                <a:ext cx="9038968" cy="3810000"/>
              </a:xfrm>
              <a:blipFill>
                <a:blip r:embed="rId3"/>
                <a:stretch>
                  <a:fillRect l="-421"/>
                </a:stretch>
              </a:blipFill>
            </p:spPr>
            <p:txBody>
              <a:bodyPr/>
              <a:lstStyle/>
              <a:p>
                <a:r>
                  <a:rPr lang="en-US">
                    <a:noFill/>
                  </a:rPr>
                  <a:t> </a:t>
                </a:r>
              </a:p>
            </p:txBody>
          </p:sp>
        </mc:Fallback>
      </mc:AlternateContent>
    </p:spTree>
    <p:extLst>
      <p:ext uri="{BB962C8B-B14F-4D97-AF65-F5344CB8AC3E}">
        <p14:creationId xmlns:p14="http://schemas.microsoft.com/office/powerpoint/2010/main" val="3734790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An Email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066800"/>
                <a:ext cx="5486400" cy="5318760"/>
              </a:xfrm>
            </p:spPr>
            <p:txBody>
              <a:bodyPr>
                <a:normAutofit fontScale="92500" lnSpcReduction="10000"/>
              </a:bodyPr>
              <a:lstStyle/>
              <a:p>
                <a:r>
                  <a:rPr lang="en-US" dirty="0"/>
                  <a:t>A set of emails is given</a:t>
                </a:r>
              </a:p>
              <a:p>
                <a:pPr lvl="1"/>
                <a:r>
                  <a:rPr lang="en-US" dirty="0"/>
                  <a:t>Users have </a:t>
                </a:r>
                <a:r>
                  <a:rPr lang="en-US" b="1" u="sng" dirty="0"/>
                  <a:t>manually</a:t>
                </a:r>
                <a:r>
                  <a:rPr lang="en-US" dirty="0"/>
                  <a:t> labeled them as </a:t>
                </a:r>
                <a:r>
                  <a:rPr lang="en-US" b="1" dirty="0">
                    <a:solidFill>
                      <a:srgbClr val="E20000"/>
                    </a:solidFill>
                  </a:rPr>
                  <a:t>spam</a:t>
                </a:r>
                <a:r>
                  <a:rPr lang="en-US" dirty="0">
                    <a:solidFill>
                      <a:srgbClr val="E20000"/>
                    </a:solidFill>
                  </a:rPr>
                  <a:t> </a:t>
                </a:r>
                <a:r>
                  <a:rPr lang="en-US" dirty="0"/>
                  <a:t>/ </a:t>
                </a:r>
                <a:r>
                  <a:rPr lang="en-US" b="1" dirty="0">
                    <a:solidFill>
                      <a:srgbClr val="1923F3"/>
                    </a:solidFill>
                  </a:rPr>
                  <a:t>non-spam</a:t>
                </a:r>
              </a:p>
              <a:p>
                <a:endParaRPr lang="en-US" dirty="0"/>
              </a:p>
              <a:p>
                <a:r>
                  <a:rPr lang="en-US" dirty="0"/>
                  <a:t>Use a set of features (</a:t>
                </a:r>
                <a:r>
                  <a:rPr lang="en-US" b="1" dirty="0"/>
                  <a:t>x</a:t>
                </a:r>
                <a:r>
                  <a:rPr lang="en-US" dirty="0"/>
                  <a:t>) to identify spam/non-spam status of the email (</a:t>
                </a:r>
                <a:r>
                  <a:rPr lang="en-US" b="1" dirty="0"/>
                  <a:t>y</a:t>
                </a:r>
                <a:r>
                  <a:rPr lang="en-US" dirty="0"/>
                  <a:t>)</a:t>
                </a:r>
              </a:p>
              <a:p>
                <a:pPr lvl="1"/>
                <a:r>
                  <a:rPr lang="en-US" dirty="0"/>
                  <a:t>We can use words in the email</a:t>
                </a:r>
              </a:p>
              <a:p>
                <a:endParaRPr lang="en-US" dirty="0"/>
              </a:p>
              <a:p>
                <a:r>
                  <a:rPr lang="en-US" dirty="0"/>
                  <a:t>In this case, classes are</a:t>
                </a:r>
              </a:p>
              <a:p>
                <a:pPr marL="0" indent="0">
                  <a:buNone/>
                </a:pPr>
                <a:r>
                  <a:rPr lang="en-US" dirty="0"/>
                  <a: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r>
                      <a:rPr lang="en-US" i="1" dirty="0" smtClean="0">
                        <a:latin typeface="Cambria Math" panose="02040503050406030204" pitchFamily="18" charset="0"/>
                      </a:rPr>
                      <m:t>𝑠𝑝𝑎𝑚</m:t>
                    </m:r>
                    <m:r>
                      <a:rPr lang="en-US" i="1" dirty="0" smtClean="0">
                        <a:latin typeface="Cambria Math" panose="02040503050406030204" pitchFamily="18" charset="0"/>
                      </a:rPr>
                      <m:t>,  </m:t>
                    </m:r>
                    <m:r>
                      <a:rPr lang="en-US" i="1" dirty="0" smtClean="0">
                        <a:latin typeface="Cambria Math" panose="02040503050406030204" pitchFamily="18" charset="0"/>
                      </a:rPr>
                      <m:t>𝑛𝑜𝑛</m:t>
                    </m:r>
                    <m:r>
                      <a:rPr lang="en-US" i="1" dirty="0" smtClean="0">
                        <a:latin typeface="Cambria Math" panose="02040503050406030204" pitchFamily="18" charset="0"/>
                      </a:rPr>
                      <m:t>−</m:t>
                    </m:r>
                    <m:r>
                      <a:rPr lang="en-US" i="1" dirty="0" smtClean="0">
                        <a:latin typeface="Cambria Math" panose="02040503050406030204" pitchFamily="18" charset="0"/>
                      </a:rPr>
                      <m:t>𝑠𝑝𝑎𝑚</m:t>
                    </m:r>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066800"/>
                <a:ext cx="5486400" cy="5318760"/>
              </a:xfrm>
              <a:blipFill>
                <a:blip r:embed="rId2"/>
                <a:stretch>
                  <a:fillRect l="-2083" t="-1190" r="-2778" b="-1667"/>
                </a:stretch>
              </a:blipFill>
            </p:spPr>
            <p:txBody>
              <a:bodyPr/>
              <a:lstStyle/>
              <a:p>
                <a:r>
                  <a:rPr lang="en-US">
                    <a:noFill/>
                  </a:rPr>
                  <a:t> </a:t>
                </a:r>
              </a:p>
            </p:txBody>
          </p:sp>
        </mc:Fallback>
      </mc:AlternateContent>
      <p:pic>
        <p:nvPicPr>
          <p:cNvPr id="7171" name="Picture 3"/>
          <p:cNvPicPr>
            <a:picLocks noChangeAspect="1" noChangeArrowheads="1"/>
          </p:cNvPicPr>
          <p:nvPr/>
        </p:nvPicPr>
        <p:blipFill>
          <a:blip r:embed="rId3" cstate="print">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bwMode="auto">
          <a:xfrm>
            <a:off x="7315200" y="1219201"/>
            <a:ext cx="3009900" cy="4562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01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Twitter Example</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61744" y="1600200"/>
            <a:ext cx="8668512" cy="4155034"/>
          </a:xfrm>
          <a:prstGeom prst="rect">
            <a:avLst/>
          </a:prstGeom>
        </p:spPr>
      </p:pic>
    </p:spTree>
    <p:extLst>
      <p:ext uri="{BB962C8B-B14F-4D97-AF65-F5344CB8AC3E}">
        <p14:creationId xmlns:p14="http://schemas.microsoft.com/office/powerpoint/2010/main" val="1753152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285750" indent="-285750">
                  <a:lnSpc>
                    <a:spcPct val="200000"/>
                  </a:lnSpc>
                </a:pPr>
                <a:r>
                  <a:rPr lang="en-US" b="1" dirty="0"/>
                  <a:t>Classification</a:t>
                </a:r>
              </a:p>
              <a:p>
                <a:pPr marL="685800" lvl="1">
                  <a:lnSpc>
                    <a:spcPct val="200000"/>
                  </a:lnSpc>
                </a:pPr>
                <a:r>
                  <a:rPr lang="en-US" dirty="0"/>
                  <a:t>Decision tree learning</a:t>
                </a:r>
              </a:p>
              <a:p>
                <a:pPr marL="685800" lvl="1">
                  <a:lnSpc>
                    <a:spcPct val="200000"/>
                  </a:lnSpc>
                </a:pPr>
                <a:r>
                  <a:rPr lang="en-US" dirty="0"/>
                  <a:t>Naive Bayes Classifier</a:t>
                </a:r>
              </a:p>
              <a:p>
                <a:pPr marL="685800" lvl="1">
                  <a:lnSpc>
                    <a:spcPct val="200000"/>
                  </a:lnSpc>
                </a:pPr>
                <a14:m>
                  <m:oMath xmlns:m="http://schemas.openxmlformats.org/officeDocument/2006/math">
                    <m:r>
                      <a:rPr lang="en-US" i="1" dirty="0" smtClean="0">
                        <a:latin typeface="Cambria Math" panose="02040503050406030204" pitchFamily="18" charset="0"/>
                      </a:rPr>
                      <m:t>𝑘</m:t>
                    </m:r>
                  </m:oMath>
                </a14:m>
                <a:r>
                  <a:rPr lang="en-US" dirty="0"/>
                  <a:t>-nearest neighbor classifier</a:t>
                </a:r>
              </a:p>
              <a:p>
                <a:pPr marL="685800" lvl="1">
                  <a:lnSpc>
                    <a:spcPct val="200000"/>
                  </a:lnSpc>
                </a:pPr>
                <a:r>
                  <a:rPr lang="en-US" dirty="0"/>
                  <a:t>Classification with Network information</a:t>
                </a:r>
              </a:p>
              <a:p>
                <a:pPr marL="285750">
                  <a:lnSpc>
                    <a:spcPct val="200000"/>
                  </a:lnSpc>
                </a:pPr>
                <a:r>
                  <a:rPr lang="en-US" b="1" dirty="0"/>
                  <a:t>Regression</a:t>
                </a:r>
              </a:p>
              <a:p>
                <a:pPr marL="685800" lvl="1">
                  <a:lnSpc>
                    <a:spcPct val="200000"/>
                  </a:lnSpc>
                </a:pPr>
                <a:r>
                  <a:rPr lang="en-US" dirty="0"/>
                  <a:t>Linear Regression</a:t>
                </a:r>
              </a:p>
              <a:p>
                <a:pPr marL="685800" lvl="1">
                  <a:lnSpc>
                    <a:spcPct val="200000"/>
                  </a:lnSpc>
                </a:pPr>
                <a:r>
                  <a:rPr lang="en-US" dirty="0"/>
                  <a:t>Logistic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b="-238"/>
                </a:stretch>
              </a:blipFill>
            </p:spPr>
            <p:txBody>
              <a:bodyPr/>
              <a:lstStyle/>
              <a:p>
                <a:r>
                  <a:rPr lang="en-US">
                    <a:noFill/>
                  </a:rPr>
                  <a:t> </a:t>
                </a:r>
              </a:p>
            </p:txBody>
          </p:sp>
        </mc:Fallback>
      </mc:AlternateContent>
    </p:spTree>
    <p:extLst>
      <p:ext uri="{BB962C8B-B14F-4D97-AF65-F5344CB8AC3E}">
        <p14:creationId xmlns:p14="http://schemas.microsoft.com/office/powerpoint/2010/main" val="386747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Decision Tree Learning</a:t>
            </a:r>
          </a:p>
        </p:txBody>
      </p:sp>
    </p:spTree>
    <p:extLst>
      <p:ext uri="{BB962C8B-B14F-4D97-AF65-F5344CB8AC3E}">
        <p14:creationId xmlns:p14="http://schemas.microsoft.com/office/powerpoint/2010/main" val="1409456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a:xfrm>
            <a:off x="1981200" y="1066800"/>
            <a:ext cx="4267200" cy="5318760"/>
          </a:xfrm>
        </p:spPr>
        <p:txBody>
          <a:bodyPr>
            <a:normAutofit fontScale="92500" lnSpcReduction="10000"/>
          </a:bodyPr>
          <a:lstStyle/>
          <a:p>
            <a:r>
              <a:rPr lang="en-US" dirty="0"/>
              <a:t>A decision tree is learned from the dataset</a:t>
            </a:r>
          </a:p>
          <a:p>
            <a:pPr lvl="1"/>
            <a:r>
              <a:rPr lang="en-US" dirty="0"/>
              <a:t>(training data with known classes) </a:t>
            </a:r>
          </a:p>
          <a:p>
            <a:pPr lvl="1"/>
            <a:endParaRPr lang="en-US" dirty="0"/>
          </a:p>
          <a:p>
            <a:r>
              <a:rPr lang="en-US" dirty="0"/>
              <a:t>The learned tree is later applied to predict the class attribute value of new data </a:t>
            </a:r>
          </a:p>
          <a:p>
            <a:pPr lvl="1"/>
            <a:r>
              <a:rPr lang="en-US" dirty="0"/>
              <a:t>(test data with unknown classes) </a:t>
            </a:r>
          </a:p>
          <a:p>
            <a:pPr lvl="1"/>
            <a:r>
              <a:rPr lang="en-US" dirty="0"/>
              <a:t>Only the feature values are known</a:t>
            </a:r>
          </a:p>
          <a:p>
            <a:endParaRPr lang="en-US" dirty="0"/>
          </a:p>
        </p:txBody>
      </p:sp>
      <p:pic>
        <p:nvPicPr>
          <p:cNvPr id="5" name="Picture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07" t="-1947" r="55740" b="10467"/>
          <a:stretch/>
        </p:blipFill>
        <p:spPr>
          <a:xfrm>
            <a:off x="6858000" y="3352801"/>
            <a:ext cx="2857656" cy="2581109"/>
          </a:xfrm>
          <a:prstGeom prst="rect">
            <a:avLst/>
          </a:prstGeom>
        </p:spPr>
      </p:pic>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14920" y="1064741"/>
            <a:ext cx="3943817" cy="1890370"/>
          </a:xfrm>
          <a:prstGeom prst="rect">
            <a:avLst/>
          </a:prstGeom>
        </p:spPr>
      </p:pic>
    </p:spTree>
    <p:extLst>
      <p:ext uri="{BB962C8B-B14F-4D97-AF65-F5344CB8AC3E}">
        <p14:creationId xmlns:p14="http://schemas.microsoft.com/office/powerpoint/2010/main" val="3296745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3511030"/>
            <a:ext cx="6705600" cy="2990438"/>
          </a:xfrm>
          <a:prstGeom prst="rect">
            <a:avLst/>
          </a:prstGeom>
        </p:spPr>
      </p:pic>
      <p:sp>
        <p:nvSpPr>
          <p:cNvPr id="2" name="Title 1"/>
          <p:cNvSpPr>
            <a:spLocks noGrp="1"/>
          </p:cNvSpPr>
          <p:nvPr>
            <p:ph type="title"/>
          </p:nvPr>
        </p:nvSpPr>
        <p:spPr/>
        <p:txBody>
          <a:bodyPr/>
          <a:lstStyle/>
          <a:p>
            <a:r>
              <a:rPr lang="en-US" dirty="0"/>
              <a:t>Decision Tree: Example</a:t>
            </a:r>
          </a:p>
        </p:txBody>
      </p:sp>
      <p:sp>
        <p:nvSpPr>
          <p:cNvPr id="10" name="Content Placeholder 2"/>
          <p:cNvSpPr>
            <a:spLocks noGrp="1"/>
          </p:cNvSpPr>
          <p:nvPr>
            <p:ph idx="1"/>
          </p:nvPr>
        </p:nvSpPr>
        <p:spPr>
          <a:xfrm>
            <a:off x="1915998" y="926942"/>
            <a:ext cx="2639568" cy="5318760"/>
          </a:xfrm>
        </p:spPr>
        <p:txBody>
          <a:bodyPr>
            <a:normAutofit/>
          </a:bodyPr>
          <a:lstStyle/>
          <a:p>
            <a:pPr marL="0" indent="0">
              <a:buNone/>
            </a:pPr>
            <a:r>
              <a:rPr lang="en-US" dirty="0"/>
              <a:t>Multiple decision trees can be learned from the same dataset</a:t>
            </a:r>
          </a:p>
        </p:txBody>
      </p:sp>
      <p:sp>
        <p:nvSpPr>
          <p:cNvPr id="5" name="Rectangle 4"/>
          <p:cNvSpPr/>
          <p:nvPr/>
        </p:nvSpPr>
        <p:spPr>
          <a:xfrm>
            <a:off x="7583098" y="3950804"/>
            <a:ext cx="1484702" cy="369332"/>
          </a:xfrm>
          <a:prstGeom prst="rect">
            <a:avLst/>
          </a:prstGeom>
        </p:spPr>
        <p:txBody>
          <a:bodyPr wrap="none">
            <a:spAutoFit/>
          </a:bodyPr>
          <a:lstStyle/>
          <a:p>
            <a:r>
              <a:rPr lang="en-US" dirty="0">
                <a:solidFill>
                  <a:srgbClr val="FF0000"/>
                </a:solidFill>
                <a:latin typeface="Open Sans" panose="020B0606030504020204" pitchFamily="34" charset="0"/>
              </a:rPr>
              <a:t>Class Labels</a:t>
            </a:r>
          </a:p>
        </p:txBody>
      </p:sp>
      <p:cxnSp>
        <p:nvCxnSpPr>
          <p:cNvPr id="7" name="Straight Arrow Connector 6"/>
          <p:cNvCxnSpPr>
            <a:stCxn id="5" idx="2"/>
          </p:cNvCxnSpPr>
          <p:nvPr/>
        </p:nvCxnSpPr>
        <p:spPr>
          <a:xfrm>
            <a:off x="8325450" y="4320136"/>
            <a:ext cx="361351" cy="1471064"/>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a:off x="5943600" y="4114800"/>
            <a:ext cx="1639498" cy="645110"/>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5" idx="0"/>
          </p:cNvCxnSpPr>
          <p:nvPr/>
        </p:nvCxnSpPr>
        <p:spPr>
          <a:xfrm flipV="1">
            <a:off x="8325449" y="3112532"/>
            <a:ext cx="1032134" cy="838272"/>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V="1">
            <a:off x="4053199" y="1125048"/>
            <a:ext cx="1411705" cy="2314406"/>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001768" y="926942"/>
            <a:ext cx="5056632" cy="2423770"/>
          </a:xfrm>
          <a:prstGeom prst="rect">
            <a:avLst/>
          </a:prstGeom>
        </p:spPr>
      </p:pic>
    </p:spTree>
    <p:extLst>
      <p:ext uri="{BB962C8B-B14F-4D97-AF65-F5344CB8AC3E}">
        <p14:creationId xmlns:p14="http://schemas.microsoft.com/office/powerpoint/2010/main" val="2137249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Construction</a:t>
            </a:r>
          </a:p>
        </p:txBody>
      </p:sp>
      <p:sp>
        <p:nvSpPr>
          <p:cNvPr id="3" name="Content Placeholder 2"/>
          <p:cNvSpPr>
            <a:spLocks noGrp="1"/>
          </p:cNvSpPr>
          <p:nvPr>
            <p:ph idx="1"/>
          </p:nvPr>
        </p:nvSpPr>
        <p:spPr/>
        <p:txBody>
          <a:bodyPr>
            <a:normAutofit fontScale="62500" lnSpcReduction="20000"/>
          </a:bodyPr>
          <a:lstStyle/>
          <a:p>
            <a:r>
              <a:rPr lang="en-US" dirty="0"/>
              <a:t>Decision trees are constructed recursively</a:t>
            </a:r>
          </a:p>
          <a:p>
            <a:pPr lvl="1"/>
            <a:r>
              <a:rPr lang="en-US" dirty="0"/>
              <a:t>A top-down greedy approach in which features are sequentially selected.</a:t>
            </a:r>
          </a:p>
          <a:p>
            <a:endParaRPr lang="en-US" dirty="0"/>
          </a:p>
          <a:p>
            <a:r>
              <a:rPr lang="en-US" dirty="0"/>
              <a:t>After selecting a feature for each node, </a:t>
            </a:r>
          </a:p>
          <a:p>
            <a:pPr lvl="1"/>
            <a:r>
              <a:rPr lang="en-US" dirty="0"/>
              <a:t>based on its attribute values, different branches are created.</a:t>
            </a:r>
          </a:p>
          <a:p>
            <a:endParaRPr lang="en-US" dirty="0"/>
          </a:p>
          <a:p>
            <a:r>
              <a:rPr lang="en-US" dirty="0"/>
              <a:t>The training set is then partitioned into subsets based on the feature values, </a:t>
            </a:r>
          </a:p>
          <a:p>
            <a:pPr lvl="1"/>
            <a:r>
              <a:rPr lang="en-US" dirty="0"/>
              <a:t>each of which fall under the respective feature value branch; </a:t>
            </a:r>
          </a:p>
          <a:p>
            <a:pPr lvl="1"/>
            <a:r>
              <a:rPr lang="en-US" dirty="0"/>
              <a:t>The process is continued for these subsets and other nodes</a:t>
            </a:r>
          </a:p>
          <a:p>
            <a:endParaRPr lang="en-US" dirty="0"/>
          </a:p>
          <a:p>
            <a:r>
              <a:rPr lang="en-US" dirty="0"/>
              <a:t>When selecting features, we prefer features that partition the set of instances into subsets that are more </a:t>
            </a:r>
            <a:r>
              <a:rPr lang="en-US" b="1" dirty="0"/>
              <a:t>pure</a:t>
            </a:r>
            <a:r>
              <a:rPr lang="en-US" dirty="0"/>
              <a:t>. </a:t>
            </a:r>
          </a:p>
          <a:p>
            <a:endParaRPr lang="en-US" dirty="0"/>
          </a:p>
          <a:p>
            <a:r>
              <a:rPr lang="en-US" dirty="0"/>
              <a:t>A pure subset has instances that all have the same class attribute value.</a:t>
            </a:r>
          </a:p>
        </p:txBody>
      </p:sp>
    </p:spTree>
    <p:extLst>
      <p:ext uri="{BB962C8B-B14F-4D97-AF65-F5344CB8AC3E}">
        <p14:creationId xmlns:p14="http://schemas.microsoft.com/office/powerpoint/2010/main" val="348465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D2FA-5BB9-BA4F-A03C-F6139D1D8935}"/>
              </a:ext>
            </a:extLst>
          </p:cNvPr>
          <p:cNvSpPr>
            <a:spLocks noGrp="1"/>
          </p:cNvSpPr>
          <p:nvPr>
            <p:ph type="ctrTitle"/>
          </p:nvPr>
        </p:nvSpPr>
        <p:spPr/>
        <p:txBody>
          <a:bodyPr/>
          <a:lstStyle/>
          <a:p>
            <a:r>
              <a:rPr lang="en-US" dirty="0"/>
              <a:t>Overview of Social Media Analytics</a:t>
            </a:r>
          </a:p>
        </p:txBody>
      </p:sp>
    </p:spTree>
    <p:extLst>
      <p:ext uri="{BB962C8B-B14F-4D97-AF65-F5344CB8AC3E}">
        <p14:creationId xmlns:p14="http://schemas.microsoft.com/office/powerpoint/2010/main" val="3960970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Construction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066800"/>
                <a:ext cx="8686800" cy="5318760"/>
              </a:xfrm>
            </p:spPr>
            <p:txBody>
              <a:bodyPr>
                <a:normAutofit fontScale="62500" lnSpcReduction="20000"/>
              </a:bodyPr>
              <a:lstStyle/>
              <a:p>
                <a:r>
                  <a:rPr lang="en-US" dirty="0"/>
                  <a:t>When reaching pure (or highly pure) subsets under a branch, </a:t>
                </a:r>
              </a:p>
              <a:p>
                <a:pPr lvl="1"/>
                <a:r>
                  <a:rPr lang="en-US" dirty="0"/>
                  <a:t>the decision tree construction process no longer partitions the subset, </a:t>
                </a:r>
              </a:p>
              <a:p>
                <a:pPr lvl="1"/>
                <a:r>
                  <a:rPr lang="en-US" dirty="0"/>
                  <a:t>creates a leaf under the branch, and </a:t>
                </a:r>
              </a:p>
              <a:p>
                <a:pPr lvl="1"/>
                <a:r>
                  <a:rPr lang="en-US" dirty="0"/>
                  <a:t>assigns the class attribute value (or the majority class attribute value) for subset instances as the leaf’s predicted class attribute value</a:t>
                </a:r>
              </a:p>
              <a:p>
                <a:endParaRPr lang="en-US" dirty="0"/>
              </a:p>
              <a:p>
                <a:r>
                  <a:rPr lang="en-US" dirty="0"/>
                  <a:t>To measure purity we can use/minimize entropy. </a:t>
                </a:r>
              </a:p>
              <a:p>
                <a:endParaRPr lang="en-US" dirty="0"/>
              </a:p>
              <a:p>
                <a:r>
                  <a:rPr lang="en-US" dirty="0"/>
                  <a:t>Over a subset of training instances, </a:t>
                </a:r>
                <a14:m>
                  <m:oMath xmlns:m="http://schemas.openxmlformats.org/officeDocument/2006/math">
                    <m:r>
                      <a:rPr lang="en-US" i="1" dirty="0" smtClean="0">
                        <a:latin typeface="Cambria Math" panose="02040503050406030204" pitchFamily="18" charset="0"/>
                      </a:rPr>
                      <m:t>𝑇</m:t>
                    </m:r>
                  </m:oMath>
                </a14:m>
                <a:r>
                  <a:rPr lang="en-US" dirty="0"/>
                  <a:t>, with a binary class attribute (values in {+,-}), the entropy of </a:t>
                </a:r>
                <a14:m>
                  <m:oMath xmlns:m="http://schemas.openxmlformats.org/officeDocument/2006/math">
                    <m:r>
                      <a:rPr lang="en-US" i="1" dirty="0" smtClean="0">
                        <a:latin typeface="Cambria Math" panose="02040503050406030204" pitchFamily="18" charset="0"/>
                      </a:rPr>
                      <m:t>𝑇</m:t>
                    </m:r>
                  </m:oMath>
                </a14:m>
                <a:r>
                  <a:rPr lang="en-US" dirty="0"/>
                  <a:t> is defined as:</a:t>
                </a:r>
              </a:p>
              <a:p>
                <a:pPr marL="0" indent="0">
                  <a:buNone/>
                </a:pPr>
                <a:endParaRPr lang="en-US" dirty="0"/>
              </a:p>
              <a:p>
                <a:pPr marL="0" indent="0">
                  <a:buNone/>
                </a:pPr>
                <a:endParaRPr lang="en-US" dirty="0"/>
              </a:p>
              <a:p>
                <a:endParaRPr lang="en-US" dirty="0"/>
              </a:p>
              <a:p>
                <a:pPr lvl="1"/>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m:t>
                        </m:r>
                      </m:sub>
                    </m:sSub>
                  </m:oMath>
                </a14:m>
                <a:r>
                  <a:rPr lang="en-US" dirty="0"/>
                  <a:t> is the proportion of positive examples in </a:t>
                </a:r>
                <a14:m>
                  <m:oMath xmlns:m="http://schemas.openxmlformats.org/officeDocument/2006/math">
                    <m:r>
                      <a:rPr lang="en-US" i="1" dirty="0" smtClean="0">
                        <a:latin typeface="Cambria Math" panose="02040503050406030204" pitchFamily="18" charset="0"/>
                      </a:rPr>
                      <m:t>𝑇</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m:t>
                        </m:r>
                      </m:sub>
                    </m:sSub>
                  </m:oMath>
                </a14:m>
                <a:r>
                  <a:rPr lang="en-US" dirty="0"/>
                  <a:t> is the proportion of negative examples in </a:t>
                </a:r>
                <a14:m>
                  <m:oMath xmlns:m="http://schemas.openxmlformats.org/officeDocument/2006/math">
                    <m:r>
                      <a:rPr lang="en-US" i="1" dirty="0" smtClean="0">
                        <a:latin typeface="Cambria Math" panose="02040503050406030204" pitchFamily="18" charset="0"/>
                      </a:rPr>
                      <m:t>𝑇</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066800"/>
                <a:ext cx="8686800" cy="5318760"/>
              </a:xfrm>
              <a:blipFill>
                <a:blip r:embed="rId3"/>
                <a:stretch>
                  <a:fillRect l="-584" t="-1190" r="-438"/>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29000" y="4572000"/>
            <a:ext cx="6021324" cy="379476"/>
          </a:xfrm>
          <a:prstGeom prst="rect">
            <a:avLst/>
          </a:prstGeom>
        </p:spPr>
      </p:pic>
    </p:spTree>
    <p:extLst>
      <p:ext uri="{BB962C8B-B14F-4D97-AF65-F5344CB8AC3E}">
        <p14:creationId xmlns:p14="http://schemas.microsoft.com/office/powerpoint/2010/main" val="1064345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Example</a:t>
            </a:r>
          </a:p>
        </p:txBody>
      </p:sp>
      <mc:AlternateContent xmlns:mc="http://schemas.openxmlformats.org/markup-compatibility/2006" xmlns:a14="http://schemas.microsoft.com/office/drawing/2010/main">
        <mc:Choice Requires="a14">
          <p:sp>
            <p:nvSpPr>
              <p:cNvPr id="4" name="Rectangle 3"/>
              <p:cNvSpPr/>
              <p:nvPr/>
            </p:nvSpPr>
            <p:spPr>
              <a:xfrm>
                <a:off x="1866900" y="1185208"/>
                <a:ext cx="8458200" cy="1938992"/>
              </a:xfrm>
              <a:prstGeom prst="rect">
                <a:avLst/>
              </a:prstGeom>
            </p:spPr>
            <p:txBody>
              <a:bodyPr wrap="square">
                <a:spAutoFit/>
              </a:bodyPr>
              <a:lstStyle/>
              <a:p>
                <a:r>
                  <a:rPr lang="en-US" sz="2400" dirty="0">
                    <a:latin typeface="Open Sans" panose="020B0606030504020204" pitchFamily="34" charset="0"/>
                  </a:rPr>
                  <a:t>Assume there is a subset </a:t>
                </a:r>
                <a14:m>
                  <m:oMath xmlns:m="http://schemas.openxmlformats.org/officeDocument/2006/math">
                    <m:r>
                      <a:rPr lang="en-US" sz="2400" i="1" dirty="0">
                        <a:latin typeface="Cambria Math" panose="02040503050406030204" pitchFamily="18" charset="0"/>
                      </a:rPr>
                      <m:t>𝑇</m:t>
                    </m:r>
                    <m:r>
                      <a:rPr lang="en-US" sz="2400" i="1" dirty="0">
                        <a:latin typeface="Cambria Math" panose="02040503050406030204" pitchFamily="18" charset="0"/>
                      </a:rPr>
                      <m:t> </m:t>
                    </m:r>
                  </m:oMath>
                </a14:m>
                <a:r>
                  <a:rPr lang="en-US" sz="2400" dirty="0">
                    <a:latin typeface="Open Sans" panose="020B0606030504020204" pitchFamily="34" charset="0"/>
                  </a:rPr>
                  <a:t>that has 10 instances: </a:t>
                </a:r>
              </a:p>
              <a:p>
                <a:pPr marL="800100" lvl="1" indent="-342900">
                  <a:buFont typeface="Arial" panose="020B0604020202020204" pitchFamily="34" charset="0"/>
                  <a:buChar char="•"/>
                </a:pPr>
                <a:r>
                  <a:rPr lang="en-US" sz="2400" dirty="0">
                    <a:latin typeface="Open Sans" panose="020B0606030504020204" pitchFamily="34" charset="0"/>
                  </a:rPr>
                  <a:t>Seven instances have a </a:t>
                </a:r>
                <a:r>
                  <a:rPr lang="en-US" sz="2400" dirty="0">
                    <a:solidFill>
                      <a:srgbClr val="FF0000"/>
                    </a:solidFill>
                    <a:latin typeface="Open Sans" panose="020B0606030504020204" pitchFamily="34" charset="0"/>
                  </a:rPr>
                  <a:t>positive</a:t>
                </a:r>
                <a:r>
                  <a:rPr lang="en-US" sz="2400" dirty="0">
                    <a:latin typeface="Open Sans" panose="020B0606030504020204" pitchFamily="34" charset="0"/>
                  </a:rPr>
                  <a:t> class attribute value</a:t>
                </a:r>
              </a:p>
              <a:p>
                <a:pPr marL="800100" lvl="1" indent="-342900">
                  <a:buFont typeface="Arial" panose="020B0604020202020204" pitchFamily="34" charset="0"/>
                  <a:buChar char="•"/>
                </a:pPr>
                <a:r>
                  <a:rPr lang="en-US" sz="2400" dirty="0">
                    <a:latin typeface="Open Sans" panose="020B0606030504020204" pitchFamily="34" charset="0"/>
                  </a:rPr>
                  <a:t>Three have a </a:t>
                </a:r>
                <a:r>
                  <a:rPr lang="en-US" sz="2400" dirty="0">
                    <a:solidFill>
                      <a:srgbClr val="1923F3"/>
                    </a:solidFill>
                    <a:latin typeface="Open Sans" panose="020B0606030504020204" pitchFamily="34" charset="0"/>
                  </a:rPr>
                  <a:t>negative</a:t>
                </a:r>
                <a:r>
                  <a:rPr lang="en-US" sz="2400" dirty="0">
                    <a:latin typeface="Open Sans" panose="020B0606030504020204" pitchFamily="34" charset="0"/>
                  </a:rPr>
                  <a:t> class attribute value </a:t>
                </a:r>
              </a:p>
              <a:p>
                <a:pPr marL="800100" lvl="1" indent="-342900">
                  <a:buFont typeface="Arial" panose="020B0604020202020204" pitchFamily="34" charset="0"/>
                  <a:buChar char="•"/>
                </a:pPr>
                <a:r>
                  <a:rPr lang="en-US" sz="2400" dirty="0">
                    <a:latin typeface="Open Sans" panose="020B0606030504020204" pitchFamily="34" charset="0"/>
                  </a:rPr>
                  <a:t>Denote </a:t>
                </a:r>
                <a14:m>
                  <m:oMath xmlns:m="http://schemas.openxmlformats.org/officeDocument/2006/math">
                    <m:r>
                      <a:rPr lang="en-US" sz="2400" i="1" dirty="0">
                        <a:latin typeface="Cambria Math" panose="02040503050406030204" pitchFamily="18" charset="0"/>
                      </a:rPr>
                      <m:t>𝑇</m:t>
                    </m:r>
                    <m:r>
                      <a:rPr lang="en-US" sz="2400" i="1" dirty="0">
                        <a:latin typeface="Cambria Math" panose="02040503050406030204" pitchFamily="18" charset="0"/>
                      </a:rPr>
                      <m:t> </m:t>
                    </m:r>
                  </m:oMath>
                </a14:m>
                <a:r>
                  <a:rPr lang="en-US" sz="2400" dirty="0">
                    <a:latin typeface="Open Sans" panose="020B0606030504020204" pitchFamily="34" charset="0"/>
                  </a:rPr>
                  <a:t>as [</a:t>
                </a:r>
                <a:r>
                  <a:rPr lang="en-US" sz="2400" dirty="0">
                    <a:solidFill>
                      <a:srgbClr val="FF0000"/>
                    </a:solidFill>
                    <a:latin typeface="Open Sans" panose="020B0606030504020204" pitchFamily="34" charset="0"/>
                  </a:rPr>
                  <a:t>7+</a:t>
                </a:r>
                <a:r>
                  <a:rPr lang="en-US" sz="2400" dirty="0">
                    <a:latin typeface="Open Sans" panose="020B0606030504020204" pitchFamily="34" charset="0"/>
                  </a:rPr>
                  <a:t>,  </a:t>
                </a:r>
                <a:r>
                  <a:rPr lang="en-US" sz="2400" dirty="0">
                    <a:solidFill>
                      <a:srgbClr val="1923F3"/>
                    </a:solidFill>
                    <a:latin typeface="Open Sans" panose="020B0606030504020204" pitchFamily="34" charset="0"/>
                  </a:rPr>
                  <a:t>3-</a:t>
                </a:r>
                <a:r>
                  <a:rPr lang="en-US" sz="2400" dirty="0">
                    <a:latin typeface="Open Sans" panose="020B0606030504020204" pitchFamily="34" charset="0"/>
                  </a:rPr>
                  <a:t>]</a:t>
                </a:r>
              </a:p>
              <a:p>
                <a:pPr marL="800100" lvl="1" indent="-342900">
                  <a:buFont typeface="Arial" panose="020B0604020202020204" pitchFamily="34" charset="0"/>
                  <a:buChar char="•"/>
                </a:pPr>
                <a:r>
                  <a:rPr lang="en-US" sz="2400" dirty="0">
                    <a:latin typeface="Open Sans" panose="020B0606030504020204" pitchFamily="34" charset="0"/>
                  </a:rPr>
                  <a:t>The entropy for subset </a:t>
                </a:r>
                <a14:m>
                  <m:oMath xmlns:m="http://schemas.openxmlformats.org/officeDocument/2006/math">
                    <m:r>
                      <a:rPr lang="en-US" sz="2400" i="1" dirty="0">
                        <a:latin typeface="Cambria Math" panose="02040503050406030204" pitchFamily="18" charset="0"/>
                      </a:rPr>
                      <m:t>𝑇</m:t>
                    </m:r>
                    <m:r>
                      <a:rPr lang="en-US" sz="2400" i="1" dirty="0">
                        <a:latin typeface="Cambria Math" panose="02040503050406030204" pitchFamily="18" charset="0"/>
                      </a:rPr>
                      <m:t> </m:t>
                    </m:r>
                  </m:oMath>
                </a14:m>
                <a:r>
                  <a:rPr lang="en-US" sz="2400" dirty="0">
                    <a:latin typeface="Open Sans" panose="020B0606030504020204" pitchFamily="34" charset="0"/>
                  </a:rPr>
                  <a:t>is</a:t>
                </a:r>
              </a:p>
            </p:txBody>
          </p:sp>
        </mc:Choice>
        <mc:Fallback xmlns="">
          <p:sp>
            <p:nvSpPr>
              <p:cNvPr id="4" name="Rectangle 3"/>
              <p:cNvSpPr>
                <a:spLocks noRot="1" noChangeAspect="1" noMove="1" noResize="1" noEditPoints="1" noAdjustHandles="1" noChangeArrowheads="1" noChangeShapeType="1" noTextEdit="1"/>
              </p:cNvSpPr>
              <p:nvPr/>
            </p:nvSpPr>
            <p:spPr>
              <a:xfrm>
                <a:off x="1866900" y="1185208"/>
                <a:ext cx="8458200" cy="1938992"/>
              </a:xfrm>
              <a:prstGeom prst="rect">
                <a:avLst/>
              </a:prstGeom>
              <a:blipFill>
                <a:blip r:embed="rId3"/>
                <a:stretch>
                  <a:fillRect l="-1048" t="-2597" b="-5844"/>
                </a:stretch>
              </a:blipFill>
            </p:spPr>
            <p:txBody>
              <a:bodyPr/>
              <a:lstStyle/>
              <a:p>
                <a:r>
                  <a:rPr lang="en-US">
                    <a:noFill/>
                  </a:rPr>
                  <a:t> </a:t>
                </a:r>
              </a:p>
            </p:txBody>
          </p:sp>
        </mc:Fallback>
      </mc:AlternateContent>
      <p:sp>
        <p:nvSpPr>
          <p:cNvPr id="5" name="Rectangle 4"/>
          <p:cNvSpPr/>
          <p:nvPr/>
        </p:nvSpPr>
        <p:spPr>
          <a:xfrm>
            <a:off x="1844246" y="4191000"/>
            <a:ext cx="8686800" cy="2308324"/>
          </a:xfrm>
          <a:prstGeom prst="rect">
            <a:avLst/>
          </a:prstGeom>
        </p:spPr>
        <p:txBody>
          <a:bodyPr wrap="square">
            <a:spAutoFit/>
          </a:bodyPr>
          <a:lstStyle/>
          <a:p>
            <a:r>
              <a:rPr lang="en-US" sz="2400" dirty="0">
                <a:latin typeface="Open Sans" panose="020B0606030504020204" pitchFamily="34" charset="0"/>
              </a:rPr>
              <a:t>In a pure subset, all instances have the same class attribute value (</a:t>
            </a:r>
            <a:r>
              <a:rPr lang="en-US" sz="2400" b="1" dirty="0">
                <a:solidFill>
                  <a:srgbClr val="FF0000"/>
                </a:solidFill>
                <a:latin typeface="Open Sans" panose="020B0606030504020204" pitchFamily="34" charset="0"/>
              </a:rPr>
              <a:t>entropy is 0</a:t>
            </a:r>
            <a:r>
              <a:rPr lang="en-US" sz="2400" dirty="0">
                <a:latin typeface="Open Sans" panose="020B0606030504020204" pitchFamily="34" charset="0"/>
              </a:rPr>
              <a:t>)</a:t>
            </a:r>
          </a:p>
          <a:p>
            <a:r>
              <a:rPr lang="en-US" sz="2400" dirty="0">
                <a:latin typeface="Open Sans" panose="020B0606030504020204" pitchFamily="34" charset="0"/>
              </a:rPr>
              <a:t> </a:t>
            </a:r>
          </a:p>
          <a:p>
            <a:r>
              <a:rPr lang="en-US" sz="2400" dirty="0">
                <a:latin typeface="Open Sans" panose="020B0606030504020204" pitchFamily="34" charset="0"/>
              </a:rPr>
              <a:t>If the subset contains an unequal number of positive and negative instances</a:t>
            </a:r>
          </a:p>
          <a:p>
            <a:pPr marL="914400" lvl="1" indent="-457200">
              <a:buFont typeface="Arial" panose="020B0604020202020204" pitchFamily="34" charset="0"/>
              <a:buChar char="•"/>
            </a:pPr>
            <a:r>
              <a:rPr lang="en-US" sz="2400" dirty="0">
                <a:latin typeface="Open Sans" panose="020B0606030504020204" pitchFamily="34" charset="0"/>
              </a:rPr>
              <a:t>The entropy is between 0 and 1.</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50414" y="3352800"/>
            <a:ext cx="7203186" cy="466344"/>
          </a:xfrm>
          <a:prstGeom prst="rect">
            <a:avLst/>
          </a:prstGeom>
        </p:spPr>
      </p:pic>
    </p:spTree>
    <p:extLst>
      <p:ext uri="{BB962C8B-B14F-4D97-AF65-F5344CB8AC3E}">
        <p14:creationId xmlns:p14="http://schemas.microsoft.com/office/powerpoint/2010/main" val="2961886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Naïve Bayes Learning</a:t>
            </a:r>
          </a:p>
        </p:txBody>
      </p:sp>
    </p:spTree>
    <p:extLst>
      <p:ext uri="{BB962C8B-B14F-4D97-AF65-F5344CB8AC3E}">
        <p14:creationId xmlns:p14="http://schemas.microsoft.com/office/powerpoint/2010/main" val="181024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For two random variables </a:t>
                </a:r>
                <a14:m>
                  <m:oMath xmlns:m="http://schemas.openxmlformats.org/officeDocument/2006/math">
                    <m:r>
                      <a:rPr lang="en-US" b="1" i="1" dirty="0" smtClean="0">
                        <a:latin typeface="Cambria Math" panose="02040503050406030204" pitchFamily="18" charset="0"/>
                      </a:rPr>
                      <m:t>𝑿</m:t>
                    </m:r>
                    <m:r>
                      <a:rPr lang="en-US" i="1" dirty="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𝑌</m:t>
                    </m:r>
                  </m:oMath>
                </a14:m>
                <a:r>
                  <a:rPr lang="en-US" dirty="0"/>
                  <a:t>, Bayes theorem states that,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481" t="-1145"/>
                </a:stretch>
              </a:blipFill>
            </p:spPr>
            <p:txBody>
              <a:bodyPr/>
              <a:lstStyle/>
              <a:p>
                <a:r>
                  <a:rPr lang="en-US">
                    <a:noFill/>
                  </a:rPr>
                  <a:t> </a:t>
                </a:r>
              </a:p>
            </p:txBody>
          </p:sp>
        </mc:Fallback>
      </mc:AlternateContent>
      <p:sp>
        <p:nvSpPr>
          <p:cNvPr id="4" name="Rectangle 3"/>
          <p:cNvSpPr/>
          <p:nvPr/>
        </p:nvSpPr>
        <p:spPr>
          <a:xfrm>
            <a:off x="3867376" y="3234934"/>
            <a:ext cx="1614545" cy="369332"/>
          </a:xfrm>
          <a:prstGeom prst="rect">
            <a:avLst/>
          </a:prstGeom>
        </p:spPr>
        <p:txBody>
          <a:bodyPr wrap="none">
            <a:spAutoFit/>
          </a:bodyPr>
          <a:lstStyle/>
          <a:p>
            <a:r>
              <a:rPr lang="en-US" dirty="0">
                <a:latin typeface="Open Sans" panose="020B0606030504020204" pitchFamily="34" charset="0"/>
              </a:rPr>
              <a:t>class variable</a:t>
            </a:r>
          </a:p>
        </p:txBody>
      </p:sp>
      <p:sp>
        <p:nvSpPr>
          <p:cNvPr id="5" name="Rectangle 4"/>
          <p:cNvSpPr/>
          <p:nvPr/>
        </p:nvSpPr>
        <p:spPr>
          <a:xfrm>
            <a:off x="6127029" y="3239592"/>
            <a:ext cx="2446695" cy="369332"/>
          </a:xfrm>
          <a:prstGeom prst="rect">
            <a:avLst/>
          </a:prstGeom>
        </p:spPr>
        <p:txBody>
          <a:bodyPr wrap="none">
            <a:spAutoFit/>
          </a:bodyPr>
          <a:lstStyle/>
          <a:p>
            <a:r>
              <a:rPr lang="en-US" dirty="0">
                <a:latin typeface="Open Sans" panose="020B0606030504020204" pitchFamily="34" charset="0"/>
              </a:rPr>
              <a:t>the instance features</a:t>
            </a:r>
          </a:p>
        </p:txBody>
      </p:sp>
      <p:cxnSp>
        <p:nvCxnSpPr>
          <p:cNvPr id="7" name="Straight Arrow Connector 6"/>
          <p:cNvCxnSpPr>
            <a:stCxn id="4" idx="0"/>
          </p:cNvCxnSpPr>
          <p:nvPr/>
        </p:nvCxnSpPr>
        <p:spPr>
          <a:xfrm flipH="1" flipV="1">
            <a:off x="4648200" y="2641886"/>
            <a:ext cx="26448" cy="593049"/>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flipH="1" flipV="1">
            <a:off x="5153170" y="2581139"/>
            <a:ext cx="1361933" cy="673690"/>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1735873" y="3832986"/>
                <a:ext cx="4485523" cy="369332"/>
              </a:xfrm>
              <a:prstGeom prst="rect">
                <a:avLst/>
              </a:prstGeom>
            </p:spPr>
            <p:txBody>
              <a:bodyPr wrap="none">
                <a:spAutoFit/>
              </a:bodyPr>
              <a:lstStyle/>
              <a:p>
                <a:r>
                  <a:rPr lang="en-US" dirty="0">
                    <a:latin typeface="Open Sans" panose="020B0606030504020204" pitchFamily="34" charset="0"/>
                  </a:rPr>
                  <a:t>Then class attribute value for instance </a:t>
                </a:r>
                <a14:m>
                  <m:oMath xmlns:m="http://schemas.openxmlformats.org/officeDocument/2006/math">
                    <m:r>
                      <a:rPr lang="en-US" b="1" i="1" dirty="0">
                        <a:latin typeface="Cambria Math" panose="02040503050406030204" pitchFamily="18" charset="0"/>
                      </a:rPr>
                      <m:t>𝑿</m:t>
                    </m:r>
                  </m:oMath>
                </a14:m>
                <a:endParaRPr lang="en-US" b="1" dirty="0">
                  <a:latin typeface="Open Sans" panose="020B0606030504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735873" y="3832986"/>
                <a:ext cx="4485523" cy="369332"/>
              </a:xfrm>
              <a:prstGeom prst="rect">
                <a:avLst/>
              </a:prstGeom>
              <a:blipFill>
                <a:blip r:embed="rId5"/>
                <a:stretch>
                  <a:fillRect l="-1127" t="-6667" b="-26667"/>
                </a:stretch>
              </a:blipFill>
            </p:spPr>
            <p:txBody>
              <a:bodyPr/>
              <a:lstStyle/>
              <a:p>
                <a:r>
                  <a:rPr lang="en-US">
                    <a:noFill/>
                  </a:rPr>
                  <a:t> </a:t>
                </a:r>
              </a:p>
            </p:txBody>
          </p:sp>
        </mc:Fallback>
      </mc:AlternateContent>
      <p:sp>
        <p:nvSpPr>
          <p:cNvPr id="13" name="Rectangle 12"/>
          <p:cNvSpPr/>
          <p:nvPr/>
        </p:nvSpPr>
        <p:spPr>
          <a:xfrm>
            <a:off x="1735872" y="4343400"/>
            <a:ext cx="3140928" cy="923330"/>
          </a:xfrm>
          <a:prstGeom prst="rect">
            <a:avLst/>
          </a:prstGeom>
        </p:spPr>
        <p:txBody>
          <a:bodyPr wrap="square">
            <a:spAutoFit/>
          </a:bodyPr>
          <a:lstStyle/>
          <a:p>
            <a:r>
              <a:rPr lang="en-US" dirty="0">
                <a:latin typeface="Open Sans" panose="020B0606030504020204" pitchFamily="34" charset="0"/>
              </a:rPr>
              <a:t>We assume that features are independent given the class attribute</a:t>
            </a:r>
          </a:p>
        </p:txBody>
      </p:sp>
      <p:sp>
        <p:nvSpPr>
          <p:cNvPr id="19" name="Right Arrow 18"/>
          <p:cNvSpPr/>
          <p:nvPr/>
        </p:nvSpPr>
        <p:spPr>
          <a:xfrm>
            <a:off x="4619769" y="5997962"/>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cxnSp>
        <p:nvCxnSpPr>
          <p:cNvPr id="21" name="Straight Arrow Connector 20"/>
          <p:cNvCxnSpPr/>
          <p:nvPr/>
        </p:nvCxnSpPr>
        <p:spPr>
          <a:xfrm>
            <a:off x="3048000" y="5220278"/>
            <a:ext cx="5982" cy="700046"/>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5101" y="3830573"/>
            <a:ext cx="2631491" cy="4298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1921" y="4425186"/>
            <a:ext cx="2933307" cy="688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8498" y="5729312"/>
            <a:ext cx="4100513" cy="781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132172" y="2151670"/>
            <a:ext cx="3673143" cy="582857"/>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15201" y="5991544"/>
            <a:ext cx="2681905" cy="292571"/>
          </a:xfrm>
          <a:prstGeom prst="rect">
            <a:avLst/>
          </a:prstGeom>
        </p:spPr>
      </p:pic>
    </p:spTree>
    <p:extLst>
      <p:ext uri="{BB962C8B-B14F-4D97-AF65-F5344CB8AC3E}">
        <p14:creationId xmlns:p14="http://schemas.microsoft.com/office/powerpoint/2010/main" val="3127296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NBC: An Example</a:t>
            </a:r>
          </a:p>
        </p:txBody>
      </p:sp>
      <p:pic>
        <p:nvPicPr>
          <p:cNvPr id="14339" name="Picture 3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3064255"/>
            <a:ext cx="4114800" cy="12433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41" name="Picture 5 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3067561"/>
            <a:ext cx="4038600" cy="1994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Straight Arrow Connector 9"/>
          <p:cNvCxnSpPr/>
          <p:nvPr/>
        </p:nvCxnSpPr>
        <p:spPr>
          <a:xfrm>
            <a:off x="5334000" y="5338285"/>
            <a:ext cx="914400" cy="630671"/>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a:off x="7575233" y="5045157"/>
            <a:ext cx="1447800" cy="1002282"/>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5125" idx="3"/>
            <a:endCxn id="14344" idx="1"/>
          </p:cNvCxnSpPr>
          <p:nvPr/>
        </p:nvCxnSpPr>
        <p:spPr>
          <a:xfrm>
            <a:off x="7841934" y="6197555"/>
            <a:ext cx="1069287" cy="10624"/>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14344" name="Picture 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11220" y="6091758"/>
            <a:ext cx="1223380" cy="2328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4" name="Picture 4 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5217" y="4321972"/>
            <a:ext cx="3092543" cy="1016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5" name="Picture 5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1" y="5968955"/>
            <a:ext cx="174593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17800" y="959227"/>
            <a:ext cx="5878400" cy="1984000"/>
          </a:xfrm>
          <a:prstGeom prst="rect">
            <a:avLst/>
          </a:prstGeom>
        </p:spPr>
      </p:pic>
    </p:spTree>
    <p:extLst>
      <p:ext uri="{BB962C8B-B14F-4D97-AF65-F5344CB8AC3E}">
        <p14:creationId xmlns:p14="http://schemas.microsoft.com/office/powerpoint/2010/main" val="4756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14344"/>
                                        </p:tgtEl>
                                        <p:attrNameLst>
                                          <p:attrName>style.visibility</p:attrName>
                                        </p:attrNameLst>
                                      </p:cBhvr>
                                      <p:to>
                                        <p:strVal val="visible"/>
                                      </p:to>
                                    </p:set>
                                    <p:animEffect transition="in" filter="fade">
                                      <p:cBhvr>
                                        <p:cTn id="22" dur="500"/>
                                        <p:tgtEl>
                                          <p:spTgt spid="14344"/>
                                        </p:tgtEl>
                                      </p:cBhvr>
                                    </p:animEffect>
                                  </p:childTnLst>
                                </p:cTn>
                              </p:par>
                              <p:par>
                                <p:cTn id="23" presetID="1" presetClass="entr" presetSubtype="0" fill="hold" nodeType="withEffect">
                                  <p:stCondLst>
                                    <p:cond delay="0"/>
                                  </p:stCondLst>
                                  <p:childTnLst>
                                    <p:set>
                                      <p:cBhvr>
                                        <p:cTn id="24"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Nearest Neighbor Classifier</a:t>
            </a:r>
          </a:p>
        </p:txBody>
      </p:sp>
    </p:spTree>
    <p:extLst>
      <p:ext uri="{BB962C8B-B14F-4D97-AF65-F5344CB8AC3E}">
        <p14:creationId xmlns:p14="http://schemas.microsoft.com/office/powerpoint/2010/main" val="175485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14:m>
                  <m:oMath xmlns:m="http://schemas.openxmlformats.org/officeDocument/2006/math">
                    <m:r>
                      <a:rPr lang="en-US" i="1" dirty="0" smtClean="0">
                        <a:latin typeface="Cambria Math" panose="02040503050406030204" pitchFamily="18" charset="0"/>
                      </a:rPr>
                      <m:t>𝑘</m:t>
                    </m:r>
                  </m:oMath>
                </a14:m>
                <a:r>
                  <a:rPr lang="en-US" dirty="0"/>
                  <a:t>-nearest neighbor or </a:t>
                </a:r>
                <a14:m>
                  <m:oMath xmlns:m="http://schemas.openxmlformats.org/officeDocument/2006/math">
                    <m:r>
                      <a:rPr lang="en-US" i="1" dirty="0" smtClean="0">
                        <a:latin typeface="Cambria Math" panose="02040503050406030204" pitchFamily="18" charset="0"/>
                      </a:rPr>
                      <m:t>𝑘</m:t>
                    </m:r>
                  </m:oMath>
                </a14:m>
                <a:r>
                  <a:rPr lang="en-US" dirty="0"/>
                  <a:t>-NN, </a:t>
                </a:r>
              </a:p>
              <a:p>
                <a:pPr lvl="1"/>
                <a:r>
                  <a:rPr lang="en-US" dirty="0"/>
                  <a:t>Utilizes the neighbors of an instance to perform classification. </a:t>
                </a:r>
              </a:p>
              <a:p>
                <a:endParaRPr lang="en-US" dirty="0"/>
              </a:p>
              <a:p>
                <a:r>
                  <a:rPr lang="en-US" dirty="0"/>
                  <a:t>It uses the </a:t>
                </a:r>
                <a14:m>
                  <m:oMath xmlns:m="http://schemas.openxmlformats.org/officeDocument/2006/math">
                    <m:r>
                      <a:rPr lang="en-US" i="1" dirty="0" smtClean="0">
                        <a:latin typeface="Cambria Math" panose="02040503050406030204" pitchFamily="18" charset="0"/>
                      </a:rPr>
                      <m:t>𝑘</m:t>
                    </m:r>
                  </m:oMath>
                </a14:m>
                <a:r>
                  <a:rPr lang="en-US" dirty="0"/>
                  <a:t> nearest instances, called </a:t>
                </a:r>
                <a:r>
                  <a:rPr lang="en-US" b="1" dirty="0"/>
                  <a:t>neighbors</a:t>
                </a:r>
                <a:r>
                  <a:rPr lang="en-US" dirty="0"/>
                  <a:t>, to perform classification. </a:t>
                </a:r>
              </a:p>
              <a:p>
                <a:endParaRPr lang="en-US" dirty="0"/>
              </a:p>
              <a:p>
                <a:r>
                  <a:rPr lang="en-US" dirty="0"/>
                  <a:t>The instance being classified is assigned the label (class attribute value) that the majority of its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neighbors are assigned</a:t>
                </a:r>
              </a:p>
              <a:p>
                <a:endParaRPr lang="en-US" dirty="0"/>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1</m:t>
                    </m:r>
                  </m:oMath>
                </a14:m>
                <a:r>
                  <a:rPr lang="en-US" dirty="0"/>
                  <a:t>, the closest neighbor’s label is used as the predicted label for the instance being classified</a:t>
                </a:r>
              </a:p>
              <a:p>
                <a:endParaRPr lang="en-US" dirty="0"/>
              </a:p>
              <a:p>
                <a:r>
                  <a:rPr lang="en-US" dirty="0"/>
                  <a:t>To determine the neighbors of an instance, we need to measure its distance to all other instances based on some distance metric.</a:t>
                </a:r>
              </a:p>
              <a:p>
                <a:pPr lvl="1"/>
                <a:r>
                  <a:rPr lang="en-US" dirty="0"/>
                  <a:t>Often Euclidean distance is employed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7" t="-1190"/>
                </a:stretch>
              </a:blipFill>
            </p:spPr>
            <p:txBody>
              <a:bodyPr/>
              <a:lstStyle/>
              <a:p>
                <a:r>
                  <a:rPr lang="en-US">
                    <a:noFill/>
                  </a:rPr>
                  <a:t> </a:t>
                </a:r>
              </a:p>
            </p:txBody>
          </p:sp>
        </mc:Fallback>
      </mc:AlternateContent>
    </p:spTree>
    <p:extLst>
      <p:ext uri="{BB962C8B-B14F-4D97-AF65-F5344CB8AC3E}">
        <p14:creationId xmlns:p14="http://schemas.microsoft.com/office/powerpoint/2010/main" val="796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𝑘</m:t>
                    </m:r>
                  </m:oMath>
                </a14:m>
                <a:r>
                  <a:rPr lang="en-US" dirty="0"/>
                  <a:t>-NN: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600200" y="1600200"/>
            <a:ext cx="9105900" cy="3275504"/>
          </a:xfrm>
          <a:prstGeom prst="rect">
            <a:avLst/>
          </a:prstGeom>
        </p:spPr>
      </p:pic>
    </p:spTree>
    <p:extLst>
      <p:ext uri="{BB962C8B-B14F-4D97-AF65-F5344CB8AC3E}">
        <p14:creationId xmlns:p14="http://schemas.microsoft.com/office/powerpoint/2010/main" val="2142696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1" y="990601"/>
            <a:ext cx="4246367" cy="3953515"/>
          </a:xfrm>
          <a:prstGeom prst="rect">
            <a:avLst/>
          </a:prstGeom>
        </p:spPr>
      </p:pic>
      <mc:AlternateContent xmlns:mc="http://schemas.openxmlformats.org/markup-compatibility/2006" xmlns:a14="http://schemas.microsoft.com/office/drawing/2010/main">
        <mc:Choice Requires="a14">
          <p:sp>
            <p:nvSpPr>
              <p:cNvPr id="7" name="Title 6"/>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-NN example</a:t>
                </a:r>
              </a:p>
            </p:txBody>
          </p:sp>
        </mc:Choice>
        <mc:Fallback xmlns="">
          <p:sp>
            <p:nvSpPr>
              <p:cNvPr id="7" name="Title 6"/>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=5</m:t>
                    </m:r>
                  </m:oMath>
                </a14:m>
                <a:r>
                  <a:rPr lang="en-US" dirty="0"/>
                  <a:t>, the predicted label is:</a:t>
                </a:r>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=9</m:t>
                    </m:r>
                  </m:oMath>
                </a14:m>
                <a:r>
                  <a:rPr lang="en-US" dirty="0"/>
                  <a:t>, the predicted label is:</a:t>
                </a:r>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blipFill>
                <a:blip r:embed="rId4"/>
                <a:stretch>
                  <a:fillRect l="-809"/>
                </a:stretch>
              </a:blipFill>
            </p:spPr>
            <p:txBody>
              <a:bodyPr/>
              <a:lstStyle/>
              <a:p>
                <a:r>
                  <a:rPr lang="en-US">
                    <a:noFill/>
                  </a:rPr>
                  <a:t> </a:t>
                </a:r>
              </a:p>
            </p:txBody>
          </p:sp>
        </mc:Fallback>
      </mc:AlternateContent>
      <p:sp>
        <p:nvSpPr>
          <p:cNvPr id="2" name="Rectangle 1"/>
          <p:cNvSpPr/>
          <p:nvPr/>
        </p:nvSpPr>
        <p:spPr>
          <a:xfrm>
            <a:off x="8241640" y="5229880"/>
            <a:ext cx="389850" cy="523220"/>
          </a:xfrm>
          <a:prstGeom prst="rect">
            <a:avLst/>
          </a:prstGeom>
        </p:spPr>
        <p:txBody>
          <a:bodyPr wrap="non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t>
            </a: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8241640" y="5689313"/>
            <a:ext cx="433132" cy="584775"/>
          </a:xfrm>
          <a:prstGeom prst="rect">
            <a:avLst/>
          </a:prstGeom>
        </p:spPr>
        <p:txBody>
          <a:bodyPr wrap="none">
            <a:spAutoFit/>
          </a:bodyPr>
          <a:lstStyle/>
          <a:p>
            <a:r>
              <a:rPr lang="en-US" sz="32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7135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-NN: Example 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1676317" y="4230469"/>
          <a:ext cx="8832937" cy="2209800"/>
        </p:xfrm>
        <a:graphic>
          <a:graphicData uri="http://schemas.openxmlformats.org/drawingml/2006/table">
            <a:tbl>
              <a:tblPr>
                <a:tableStyleId>{5940675A-B579-460E-94D1-54222C63F5DA}</a:tableStyleId>
              </a:tblPr>
              <a:tblGrid>
                <a:gridCol w="1365337">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556106">
                  <a:extLst>
                    <a:ext uri="{9D8B030D-6E8A-4147-A177-3AD203B41FA5}">
                      <a16:colId xmlns:a16="http://schemas.microsoft.com/office/drawing/2014/main" val="20002"/>
                    </a:ext>
                  </a:extLst>
                </a:gridCol>
                <a:gridCol w="1187094">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575671">
                  <a:extLst>
                    <a:ext uri="{9D8B030D-6E8A-4147-A177-3AD203B41FA5}">
                      <a16:colId xmlns:a16="http://schemas.microsoft.com/office/drawing/2014/main" val="20006"/>
                    </a:ext>
                  </a:extLst>
                </a:gridCol>
                <a:gridCol w="1329329">
                  <a:extLst>
                    <a:ext uri="{9D8B030D-6E8A-4147-A177-3AD203B41FA5}">
                      <a16:colId xmlns:a16="http://schemas.microsoft.com/office/drawing/2014/main" val="20007"/>
                    </a:ext>
                  </a:extLst>
                </a:gridCol>
              </a:tblGrid>
              <a:tr h="276225">
                <a:tc>
                  <a:txBody>
                    <a:bodyPr/>
                    <a:lstStyle/>
                    <a:p>
                      <a:pPr algn="ctr" fontAlgn="b"/>
                      <a:r>
                        <a:rPr lang="en-US" sz="1400" b="1" u="none" strike="noStrike" dirty="0">
                          <a:effectLst/>
                          <a:latin typeface="Open Sans" panose="020B0606030504020204" pitchFamily="34" charset="0"/>
                        </a:rPr>
                        <a:t>Data instance</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Outlook</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Temperature</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Humidity</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Similarity</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Label</a:t>
                      </a:r>
                      <a:endParaRPr lang="en-US" sz="1400" b="1" i="0" u="none" strike="noStrike" dirty="0">
                        <a:solidFill>
                          <a:srgbClr val="000000"/>
                        </a:solidFill>
                        <a:effectLst/>
                        <a:latin typeface="Open Sans" panose="020B0606030504020204" pitchFamily="34" charset="0"/>
                      </a:endParaRPr>
                    </a:p>
                  </a:txBody>
                  <a:tcPr marL="9525" marR="9525" marT="9525" marB="0" anchor="b">
                    <a:noFill/>
                  </a:tcPr>
                </a:tc>
                <a:tc>
                  <a:txBody>
                    <a:bodyPr/>
                    <a:lstStyle/>
                    <a:p>
                      <a:pPr algn="ctr" fontAlgn="b"/>
                      <a:r>
                        <a:rPr lang="en-US" sz="1400" b="1" u="none" strike="noStrike" dirty="0">
                          <a:effectLst/>
                          <a:latin typeface="Open Sans" panose="020B0606030504020204" pitchFamily="34" charset="0"/>
                        </a:rPr>
                        <a:t>K</a:t>
                      </a:r>
                      <a:endParaRPr lang="en-US" sz="1400" b="1" i="0" u="none" strike="noStrike" dirty="0">
                        <a:solidFill>
                          <a:srgbClr val="000000"/>
                        </a:solidFill>
                        <a:effectLst/>
                        <a:latin typeface="Open Sans" panose="020B0606030504020204" pitchFamily="34" charset="0"/>
                      </a:endParaRPr>
                    </a:p>
                  </a:txBody>
                  <a:tcPr marL="9525" marR="9525" marT="9525" marB="0" anchor="b">
                    <a:solidFill>
                      <a:srgbClr val="FFFF00"/>
                    </a:solidFill>
                  </a:tcPr>
                </a:tc>
                <a:tc>
                  <a:txBody>
                    <a:bodyPr/>
                    <a:lstStyle/>
                    <a:p>
                      <a:pPr algn="ctr" fontAlgn="b"/>
                      <a:r>
                        <a:rPr lang="en-US" sz="1400" b="1" u="none" strike="noStrike" dirty="0">
                          <a:effectLst/>
                          <a:latin typeface="Open Sans" panose="020B0606030504020204" pitchFamily="34" charset="0"/>
                        </a:rPr>
                        <a:t>Prediction</a:t>
                      </a:r>
                      <a:endParaRPr lang="en-US" sz="1400" b="1" i="0" u="none" strike="noStrike" dirty="0">
                        <a:solidFill>
                          <a:srgbClr val="000000"/>
                        </a:solidFill>
                        <a:effectLst/>
                        <a:latin typeface="Open Sans" panose="020B0606030504020204" pitchFamily="34" charset="0"/>
                      </a:endParaRPr>
                    </a:p>
                  </a:txBody>
                  <a:tcPr marL="9525" marR="9525" marT="9525" marB="0" anchor="b">
                    <a:solidFill>
                      <a:srgbClr val="00B0F0"/>
                    </a:solidFill>
                  </a:tcPr>
                </a:tc>
                <a:extLst>
                  <a:ext uri="{0D108BD9-81ED-4DB2-BD59-A6C34878D82A}">
                    <a16:rowId xmlns:a16="http://schemas.microsoft.com/office/drawing/2014/main" val="10000"/>
                  </a:ext>
                </a:extLst>
              </a:tr>
              <a:tr h="276225">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1"/>
                  </a:ext>
                </a:extLst>
              </a:tr>
              <a:tr h="276225">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2"/>
                  </a:ext>
                </a:extLst>
              </a:tr>
              <a:tr h="276225">
                <a:tc>
                  <a:txBody>
                    <a:bodyPr/>
                    <a:lstStyle/>
                    <a:p>
                      <a:pPr algn="ctr" fontAlgn="ctr"/>
                      <a:r>
                        <a:rPr lang="en-US" sz="1400" u="none" strike="noStrike" dirty="0">
                          <a:effectLst/>
                          <a:latin typeface="Open Sans" panose="020B0606030504020204" pitchFamily="34" charset="0"/>
                        </a:rPr>
                        <a:t>4</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3"/>
                  </a:ext>
                </a:extLst>
              </a:tr>
              <a:tr h="276225">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4</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4"/>
                  </a:ext>
                </a:extLst>
              </a:tr>
              <a:tr h="276225">
                <a:tc>
                  <a:txBody>
                    <a:bodyPr/>
                    <a:lstStyle/>
                    <a:p>
                      <a:pPr algn="ctr" fontAlgn="ctr"/>
                      <a:r>
                        <a:rPr lang="en-US" sz="1400" u="none" strike="noStrike" dirty="0">
                          <a:effectLst/>
                          <a:latin typeface="Open Sans" panose="020B0606030504020204" pitchFamily="34" charset="0"/>
                        </a:rPr>
                        <a:t>5</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5</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Y</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5"/>
                  </a:ext>
                </a:extLst>
              </a:tr>
              <a:tr h="276225">
                <a:tc>
                  <a:txBody>
                    <a:bodyPr/>
                    <a:lstStyle/>
                    <a:p>
                      <a:pPr algn="ctr" fontAlgn="ctr"/>
                      <a:r>
                        <a:rPr lang="en-US" sz="1400" u="none" strike="noStrike" dirty="0">
                          <a:effectLst/>
                          <a:latin typeface="Open Sans" panose="020B0606030504020204" pitchFamily="34" charset="0"/>
                        </a:rPr>
                        <a:t>6</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6</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6"/>
                  </a:ext>
                </a:extLst>
              </a:tr>
              <a:tr h="276225">
                <a:tc>
                  <a:txBody>
                    <a:bodyPr/>
                    <a:lstStyle/>
                    <a:p>
                      <a:pPr algn="ctr" fontAlgn="ctr"/>
                      <a:r>
                        <a:rPr lang="en-US" sz="1400" u="none" strike="noStrike" dirty="0">
                          <a:effectLst/>
                          <a:latin typeface="Open Sans" panose="020B0606030504020204" pitchFamily="34" charset="0"/>
                        </a:rPr>
                        <a:t>7</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7</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Y</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1676316" y="3468470"/>
            <a:ext cx="7859844" cy="646331"/>
          </a:xfrm>
          <a:prstGeom prst="rect">
            <a:avLst/>
          </a:prstGeom>
        </p:spPr>
        <p:txBody>
          <a:bodyPr wrap="none">
            <a:spAutoFit/>
          </a:bodyPr>
          <a:lstStyle/>
          <a:p>
            <a:r>
              <a:rPr lang="en-US" b="1" dirty="0">
                <a:latin typeface="Open Sans" panose="020B0606030504020204" pitchFamily="34" charset="0"/>
              </a:rPr>
              <a:t>Similarity between row 8 and other data instances;</a:t>
            </a:r>
            <a:endParaRPr lang="en-US" dirty="0">
              <a:latin typeface="Open Sans" panose="020B0606030504020204" pitchFamily="34" charset="0"/>
            </a:endParaRPr>
          </a:p>
          <a:p>
            <a:r>
              <a:rPr lang="en-US" dirty="0">
                <a:latin typeface="Open Sans" panose="020B0606030504020204" pitchFamily="34" charset="0"/>
              </a:rPr>
              <a:t>(Similarity = 1 if attributes have the same value, otherwise similarity = 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53584" y="1161334"/>
            <a:ext cx="5878400" cy="1984000"/>
          </a:xfrm>
          <a:prstGeom prst="rect">
            <a:avLst/>
          </a:prstGeom>
        </p:spPr>
      </p:pic>
    </p:spTree>
    <p:extLst>
      <p:ext uri="{BB962C8B-B14F-4D97-AF65-F5344CB8AC3E}">
        <p14:creationId xmlns:p14="http://schemas.microsoft.com/office/powerpoint/2010/main" val="38825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50E8-C60D-AE40-B335-77D90BAECA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3DDB04-9FD3-084B-8883-3495CAD64DC7}"/>
              </a:ext>
            </a:extLst>
          </p:cNvPr>
          <p:cNvSpPr>
            <a:spLocks noGrp="1"/>
          </p:cNvSpPr>
          <p:nvPr>
            <p:ph idx="1"/>
          </p:nvPr>
        </p:nvSpPr>
        <p:spPr/>
        <p:txBody>
          <a:bodyPr/>
          <a:lstStyle/>
          <a:p>
            <a:br>
              <a:rPr lang="en-IN" dirty="0"/>
            </a:br>
            <a:r>
              <a:rPr lang="en-IN" dirty="0"/>
              <a:t>Social media analytics is the ability to gather and find meaning in data</a:t>
            </a:r>
          </a:p>
          <a:p>
            <a:r>
              <a:rPr lang="en-IN" dirty="0"/>
              <a:t>Measure the performance of actions based on those decisions through social media.</a:t>
            </a:r>
            <a:br>
              <a:rPr lang="en-IN" dirty="0"/>
            </a:br>
            <a:br>
              <a:rPr lang="en-IN" dirty="0"/>
            </a:br>
            <a:endParaRPr lang="en-US" dirty="0"/>
          </a:p>
        </p:txBody>
      </p:sp>
    </p:spTree>
    <p:extLst>
      <p:ext uri="{BB962C8B-B14F-4D97-AF65-F5344CB8AC3E}">
        <p14:creationId xmlns:p14="http://schemas.microsoft.com/office/powerpoint/2010/main" val="3206244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Recommender Systems - Examples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914400"/>
            <a:ext cx="3657600" cy="2627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914401"/>
            <a:ext cx="3657600" cy="2624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3764084"/>
            <a:ext cx="3657600" cy="2618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3759075"/>
            <a:ext cx="3657600" cy="2623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8640" y="3759075"/>
            <a:ext cx="3657600" cy="2609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80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Idea behind Recommender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2514600"/>
                <a:ext cx="8229600" cy="3870960"/>
              </a:xfrm>
            </p:spPr>
            <p:txBody>
              <a:bodyPr>
                <a:normAutofit fontScale="92500" lnSpcReduction="20000"/>
              </a:bodyPr>
              <a:lstStyle/>
              <a:p>
                <a:r>
                  <a:rPr lang="en-US" dirty="0"/>
                  <a:t>Users’ preferences are likely to remain stable, and change smoothly over time.</a:t>
                </a:r>
              </a:p>
              <a:p>
                <a:pPr lvl="1"/>
                <a:r>
                  <a:rPr lang="en-US" dirty="0"/>
                  <a:t>By watching the past users’ or groups’ preferences, we try to predict their future interests</a:t>
                </a:r>
              </a:p>
              <a:p>
                <a:pPr lvl="1"/>
                <a:r>
                  <a:rPr lang="en-US" dirty="0"/>
                  <a:t>Then we can recommend items of interest to them</a:t>
                </a:r>
              </a:p>
              <a:p>
                <a:endParaRPr lang="en-US" dirty="0"/>
              </a:p>
              <a:p>
                <a:r>
                  <a:rPr lang="en-US" dirty="0"/>
                  <a:t>Formally, a recommender system takes a set of users </a:t>
                </a:r>
                <a14:m>
                  <m:oMath xmlns:m="http://schemas.openxmlformats.org/officeDocument/2006/math">
                    <m:r>
                      <a:rPr lang="en-US" i="1" dirty="0" smtClean="0">
                        <a:latin typeface="Cambria Math" panose="02040503050406030204" pitchFamily="18" charset="0"/>
                      </a:rPr>
                      <m:t>𝑈</m:t>
                    </m:r>
                  </m:oMath>
                </a14:m>
                <a:r>
                  <a:rPr lang="en-US" dirty="0"/>
                  <a:t> and a set of items </a:t>
                </a:r>
                <a14:m>
                  <m:oMath xmlns:m="http://schemas.openxmlformats.org/officeDocument/2006/math">
                    <m:r>
                      <a:rPr lang="en-US" i="1" dirty="0" smtClean="0">
                        <a:latin typeface="Cambria Math" panose="02040503050406030204" pitchFamily="18" charset="0"/>
                      </a:rPr>
                      <m:t>𝐼</m:t>
                    </m:r>
                  </m:oMath>
                </a14:m>
                <a:r>
                  <a:rPr lang="en-US" dirty="0"/>
                  <a:t> and learns a function </a:t>
                </a:r>
                <a14:m>
                  <m:oMath xmlns:m="http://schemas.openxmlformats.org/officeDocument/2006/math">
                    <m:r>
                      <a:rPr lang="en-US" i="1" dirty="0" smtClean="0">
                        <a:latin typeface="Cambria Math" panose="02040503050406030204" pitchFamily="18" charset="0"/>
                      </a:rPr>
                      <m:t>𝑓</m:t>
                    </m:r>
                  </m:oMath>
                </a14:m>
                <a:r>
                  <a:rPr lang="en-US" dirty="0"/>
                  <a:t> such that: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2514600"/>
                <a:ext cx="8229600" cy="3870960"/>
              </a:xfrm>
              <a:blipFill>
                <a:blip r:embed="rId3"/>
                <a:stretch>
                  <a:fillRect l="-1387" t="-2614" r="-2465"/>
                </a:stretch>
              </a:blipFill>
            </p:spPr>
            <p:txBody>
              <a:bodyPr/>
              <a:lstStyle/>
              <a:p>
                <a:r>
                  <a:rPr lang="en-US">
                    <a:noFill/>
                  </a:rPr>
                  <a:t> </a:t>
                </a:r>
              </a:p>
            </p:txBody>
          </p:sp>
        </mc:Fallback>
      </mc:AlternateContent>
      <p:sp>
        <p:nvSpPr>
          <p:cNvPr id="4" name="Rectangle 3"/>
          <p:cNvSpPr/>
          <p:nvPr/>
        </p:nvSpPr>
        <p:spPr>
          <a:xfrm>
            <a:off x="1676400" y="1051634"/>
            <a:ext cx="8763000" cy="83099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b="1" dirty="0">
                <a:latin typeface="Open Sans" panose="020B0606030504020204" pitchFamily="34" charset="0"/>
              </a:rPr>
              <a:t>Use historical data such as the user’s past preferences or similar  users’ past preferences to predict future likes</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63144" y="6057944"/>
            <a:ext cx="2342857" cy="342857"/>
          </a:xfrm>
          <a:prstGeom prst="rect">
            <a:avLst/>
          </a:prstGeom>
        </p:spPr>
      </p:pic>
    </p:spTree>
    <p:extLst>
      <p:ext uri="{BB962C8B-B14F-4D97-AF65-F5344CB8AC3E}">
        <p14:creationId xmlns:p14="http://schemas.microsoft.com/office/powerpoint/2010/main" val="665790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 vs. Search</a:t>
            </a:r>
          </a:p>
        </p:txBody>
      </p:sp>
      <p:sp>
        <p:nvSpPr>
          <p:cNvPr id="3" name="Content Placeholder 2"/>
          <p:cNvSpPr>
            <a:spLocks noGrp="1"/>
          </p:cNvSpPr>
          <p:nvPr>
            <p:ph idx="1"/>
          </p:nvPr>
        </p:nvSpPr>
        <p:spPr>
          <a:xfrm>
            <a:off x="1981200" y="1066800"/>
            <a:ext cx="8229600" cy="3810000"/>
          </a:xfrm>
        </p:spPr>
        <p:txBody>
          <a:bodyPr>
            <a:normAutofit fontScale="92500" lnSpcReduction="20000"/>
          </a:bodyPr>
          <a:lstStyle/>
          <a:p>
            <a:r>
              <a:rPr lang="en-US" dirty="0"/>
              <a:t>One way to get answers is using search engines</a:t>
            </a:r>
          </a:p>
          <a:p>
            <a:r>
              <a:rPr lang="en-US" dirty="0"/>
              <a:t>Search engines find results that match the query provided by the user</a:t>
            </a:r>
          </a:p>
          <a:p>
            <a:r>
              <a:rPr lang="en-US" dirty="0"/>
              <a:t>The results are generally provided as a list ordered with respect to the relevance of the item to the given query</a:t>
            </a:r>
          </a:p>
          <a:p>
            <a:r>
              <a:rPr lang="en-US" dirty="0"/>
              <a:t>Consider the query “</a:t>
            </a:r>
            <a:r>
              <a:rPr lang="en-US" b="1" dirty="0">
                <a:solidFill>
                  <a:srgbClr val="1923F3"/>
                </a:solidFill>
              </a:rPr>
              <a:t>best 2014 movie to watch</a:t>
            </a:r>
            <a:r>
              <a:rPr lang="en-US" dirty="0"/>
              <a:t>”</a:t>
            </a:r>
          </a:p>
          <a:p>
            <a:pPr lvl="1"/>
            <a:r>
              <a:rPr lang="en-US" dirty="0"/>
              <a:t>The same results for an 8 year old and an adult</a:t>
            </a:r>
          </a:p>
          <a:p>
            <a:endParaRPr lang="en-US" dirty="0"/>
          </a:p>
        </p:txBody>
      </p:sp>
      <p:sp>
        <p:nvSpPr>
          <p:cNvPr id="5" name="Rectangle 4"/>
          <p:cNvSpPr/>
          <p:nvPr/>
        </p:nvSpPr>
        <p:spPr>
          <a:xfrm>
            <a:off x="1600200" y="5334000"/>
            <a:ext cx="9220200" cy="584776"/>
          </a:xfrm>
          <a:prstGeom prst="rect">
            <a:avLst/>
          </a:prstGeom>
        </p:spPr>
        <p:txBody>
          <a:bodyPr wrap="square">
            <a:spAutoFit/>
          </a:bodyPr>
          <a:lstStyle/>
          <a:p>
            <a:r>
              <a:rPr lang="en-US" sz="3200" b="1" dirty="0">
                <a:solidFill>
                  <a:srgbClr val="FF0000"/>
                </a:solidFill>
                <a:latin typeface="Open Sans" panose="020B0606030504020204" pitchFamily="34" charset="0"/>
              </a:rPr>
              <a:t>Search engines’ results are not customized</a:t>
            </a:r>
            <a:endParaRPr lang="en-US" b="1" dirty="0">
              <a:solidFill>
                <a:srgbClr val="FF0000"/>
              </a:solidFill>
              <a:latin typeface="Open Sans" panose="020B0606030504020204" pitchFamily="34" charset="0"/>
            </a:endParaRPr>
          </a:p>
        </p:txBody>
      </p:sp>
    </p:spTree>
    <p:extLst>
      <p:ext uri="{BB962C8B-B14F-4D97-AF65-F5344CB8AC3E}">
        <p14:creationId xmlns:p14="http://schemas.microsoft.com/office/powerpoint/2010/main" val="83774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Recommender Systems</a:t>
            </a:r>
          </a:p>
        </p:txBody>
      </p:sp>
      <p:sp>
        <p:nvSpPr>
          <p:cNvPr id="3" name="Content Placeholder 2"/>
          <p:cNvSpPr>
            <a:spLocks noGrp="1"/>
          </p:cNvSpPr>
          <p:nvPr>
            <p:ph idx="1"/>
          </p:nvPr>
        </p:nvSpPr>
        <p:spPr>
          <a:xfrm>
            <a:off x="1981200" y="1066800"/>
            <a:ext cx="8458200" cy="5318760"/>
          </a:xfrm>
        </p:spPr>
        <p:txBody>
          <a:bodyPr>
            <a:normAutofit fontScale="92500" lnSpcReduction="10000"/>
          </a:bodyPr>
          <a:lstStyle/>
          <a:p>
            <a:r>
              <a:rPr lang="en-US" b="1" dirty="0">
                <a:solidFill>
                  <a:srgbClr val="1923F3"/>
                </a:solidFill>
              </a:rPr>
              <a:t>The Cold Start Problem</a:t>
            </a:r>
          </a:p>
          <a:p>
            <a:pPr lvl="1"/>
            <a:r>
              <a:rPr lang="en-US" dirty="0"/>
              <a:t>Recommender systems use historical data or information provided by the user to recommend items, products, etc. </a:t>
            </a:r>
          </a:p>
          <a:p>
            <a:pPr lvl="1"/>
            <a:r>
              <a:rPr lang="en-US" dirty="0"/>
              <a:t>When user join sites, they still haven’t bought any product, or they have no history. </a:t>
            </a:r>
          </a:p>
          <a:p>
            <a:pPr lvl="1"/>
            <a:r>
              <a:rPr lang="en-US" dirty="0"/>
              <a:t>It is hard to infer what they are going to like when they start on a site. </a:t>
            </a:r>
          </a:p>
          <a:p>
            <a:endParaRPr lang="en-US" b="1" dirty="0"/>
          </a:p>
          <a:p>
            <a:r>
              <a:rPr lang="en-US" b="1" dirty="0">
                <a:solidFill>
                  <a:srgbClr val="1923F3"/>
                </a:solidFill>
              </a:rPr>
              <a:t>Data Sparsity </a:t>
            </a:r>
          </a:p>
          <a:p>
            <a:pPr lvl="1"/>
            <a:r>
              <a:rPr lang="en-US" dirty="0"/>
              <a:t>When historical or prior information is insufficient. </a:t>
            </a:r>
          </a:p>
          <a:p>
            <a:pPr lvl="1"/>
            <a:r>
              <a:rPr lang="en-US" dirty="0"/>
              <a:t>Unlike the cold start problem, this is in the system as a whole and is not specific to an individual.</a:t>
            </a:r>
          </a:p>
        </p:txBody>
      </p:sp>
    </p:spTree>
    <p:extLst>
      <p:ext uri="{BB962C8B-B14F-4D97-AF65-F5344CB8AC3E}">
        <p14:creationId xmlns:p14="http://schemas.microsoft.com/office/powerpoint/2010/main" val="2127934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Recommender Systems</a:t>
            </a:r>
          </a:p>
        </p:txBody>
      </p:sp>
      <p:sp>
        <p:nvSpPr>
          <p:cNvPr id="3" name="Content Placeholder 2"/>
          <p:cNvSpPr>
            <a:spLocks noGrp="1"/>
          </p:cNvSpPr>
          <p:nvPr>
            <p:ph idx="1"/>
          </p:nvPr>
        </p:nvSpPr>
        <p:spPr>
          <a:xfrm>
            <a:off x="1981200" y="1066800"/>
            <a:ext cx="8686800" cy="5318760"/>
          </a:xfrm>
        </p:spPr>
        <p:txBody>
          <a:bodyPr>
            <a:normAutofit fontScale="92500" lnSpcReduction="10000"/>
          </a:bodyPr>
          <a:lstStyle/>
          <a:p>
            <a:r>
              <a:rPr lang="en-US" b="1" dirty="0">
                <a:solidFill>
                  <a:srgbClr val="1923F3"/>
                </a:solidFill>
              </a:rPr>
              <a:t>Attacks</a:t>
            </a:r>
          </a:p>
          <a:p>
            <a:pPr lvl="1"/>
            <a:r>
              <a:rPr lang="en-US" b="1" dirty="0">
                <a:solidFill>
                  <a:srgbClr val="FF0000"/>
                </a:solidFill>
              </a:rPr>
              <a:t>Push Attack</a:t>
            </a:r>
            <a:r>
              <a:rPr lang="en-US" dirty="0"/>
              <a:t>: pushing ratings up by making fake users</a:t>
            </a:r>
          </a:p>
          <a:p>
            <a:pPr lvl="1"/>
            <a:r>
              <a:rPr lang="en-US" b="1" dirty="0">
                <a:solidFill>
                  <a:srgbClr val="FF0000"/>
                </a:solidFill>
              </a:rPr>
              <a:t>Nuke attack</a:t>
            </a:r>
            <a:r>
              <a:rPr lang="en-US" dirty="0"/>
              <a:t>: DDoS attacks, stop the whole recommendation systems</a:t>
            </a:r>
          </a:p>
          <a:p>
            <a:endParaRPr lang="en-US" b="1" dirty="0">
              <a:solidFill>
                <a:srgbClr val="1923F3"/>
              </a:solidFill>
            </a:endParaRPr>
          </a:p>
          <a:p>
            <a:r>
              <a:rPr lang="en-US" b="1" dirty="0">
                <a:solidFill>
                  <a:srgbClr val="1923F3"/>
                </a:solidFill>
              </a:rPr>
              <a:t>Privacy</a:t>
            </a:r>
          </a:p>
          <a:p>
            <a:pPr lvl="1"/>
            <a:r>
              <a:rPr lang="en-US" dirty="0"/>
              <a:t>Using one’s private info to recommend to others.</a:t>
            </a:r>
          </a:p>
          <a:p>
            <a:endParaRPr lang="en-US" b="1" dirty="0">
              <a:solidFill>
                <a:srgbClr val="1923F3"/>
              </a:solidFill>
            </a:endParaRPr>
          </a:p>
          <a:p>
            <a:r>
              <a:rPr lang="en-US" b="1" dirty="0">
                <a:solidFill>
                  <a:srgbClr val="1923F3"/>
                </a:solidFill>
              </a:rPr>
              <a:t>Explanation</a:t>
            </a:r>
          </a:p>
          <a:p>
            <a:pPr lvl="1"/>
            <a:r>
              <a:rPr lang="en-US" dirty="0"/>
              <a:t>Recommender systems often recommend items with no explanation on why these items are recommended</a:t>
            </a:r>
          </a:p>
        </p:txBody>
      </p:sp>
    </p:spTree>
    <p:extLst>
      <p:ext uri="{BB962C8B-B14F-4D97-AF65-F5344CB8AC3E}">
        <p14:creationId xmlns:p14="http://schemas.microsoft.com/office/powerpoint/2010/main" val="1538071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4E72-BDB7-4149-B143-E3FC4E38506C}"/>
              </a:ext>
            </a:extLst>
          </p:cNvPr>
          <p:cNvSpPr>
            <a:spLocks noGrp="1"/>
          </p:cNvSpPr>
          <p:nvPr>
            <p:ph type="ctrTitle"/>
          </p:nvPr>
        </p:nvSpPr>
        <p:spPr/>
        <p:txBody>
          <a:bodyPr>
            <a:normAutofit/>
          </a:bodyPr>
          <a:lstStyle/>
          <a:p>
            <a:r>
              <a:rPr lang="en-US"/>
              <a:t>AI Builder</a:t>
            </a:r>
            <a:endParaRPr lang="en-US" dirty="0"/>
          </a:p>
        </p:txBody>
      </p:sp>
      <p:sp>
        <p:nvSpPr>
          <p:cNvPr id="3" name="Subtitle 2">
            <a:extLst>
              <a:ext uri="{FF2B5EF4-FFF2-40B4-BE49-F238E27FC236}">
                <a16:creationId xmlns:a16="http://schemas.microsoft.com/office/drawing/2014/main" id="{2ECB458F-3642-994F-A45D-3439FE65C268}"/>
              </a:ext>
            </a:extLst>
          </p:cNvPr>
          <p:cNvSpPr>
            <a:spLocks noGrp="1"/>
          </p:cNvSpPr>
          <p:nvPr>
            <p:ph type="subTitle" idx="1"/>
          </p:nvPr>
        </p:nvSpPr>
        <p:spPr/>
        <p:txBody>
          <a:bodyPr/>
          <a:lstStyle/>
          <a:p>
            <a:r>
              <a:rPr lang="en-US"/>
              <a:t>BUILD social media POWERED business Apps</a:t>
            </a:r>
            <a:endParaRPr lang="en-US" dirty="0"/>
          </a:p>
        </p:txBody>
      </p:sp>
    </p:spTree>
    <p:extLst>
      <p:ext uri="{BB962C8B-B14F-4D97-AF65-F5344CB8AC3E}">
        <p14:creationId xmlns:p14="http://schemas.microsoft.com/office/powerpoint/2010/main" val="2858910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29A4-23D5-814C-A8CD-022ACA9988CA}"/>
              </a:ext>
            </a:extLst>
          </p:cNvPr>
          <p:cNvSpPr>
            <a:spLocks noGrp="1"/>
          </p:cNvSpPr>
          <p:nvPr>
            <p:ph type="title"/>
          </p:nvPr>
        </p:nvSpPr>
        <p:spPr/>
        <p:txBody>
          <a:bodyPr anchor="ctr">
            <a:normAutofit/>
          </a:bodyPr>
          <a:lstStyle/>
          <a:p>
            <a:r>
              <a:rPr lang="en-US" dirty="0">
                <a:solidFill>
                  <a:schemeClr val="tx1"/>
                </a:solidFill>
              </a:rPr>
              <a:t>AI Builder</a:t>
            </a:r>
          </a:p>
        </p:txBody>
      </p:sp>
      <p:sp>
        <p:nvSpPr>
          <p:cNvPr id="19" name="Content Placeholder 2">
            <a:extLst>
              <a:ext uri="{FF2B5EF4-FFF2-40B4-BE49-F238E27FC236}">
                <a16:creationId xmlns:a16="http://schemas.microsoft.com/office/drawing/2014/main" id="{FAC3B78B-280F-0143-89F3-1EC5C711BFE6}"/>
              </a:ext>
            </a:extLst>
          </p:cNvPr>
          <p:cNvSpPr>
            <a:spLocks noGrp="1"/>
          </p:cNvSpPr>
          <p:nvPr>
            <p:ph idx="1"/>
          </p:nvPr>
        </p:nvSpPr>
        <p:spPr>
          <a:xfrm>
            <a:off x="1096963" y="2675694"/>
            <a:ext cx="10058400" cy="3193294"/>
          </a:xfrm>
        </p:spPr>
        <p:txBody>
          <a:bodyPr>
            <a:normAutofit/>
          </a:bodyPr>
          <a:lstStyle/>
          <a:p>
            <a:r>
              <a:rPr lang="en-IN"/>
              <a:t>AI Builder is a Microsoft Power Platform capability that provides AI models that are designed to optimize your business processes. </a:t>
            </a:r>
          </a:p>
          <a:p>
            <a:r>
              <a:rPr lang="en-IN"/>
              <a:t>AI Builder enables your business to use intelligence to automate processes and glean insights from your data in </a:t>
            </a:r>
            <a:r>
              <a:rPr lang="en-IN">
                <a:hlinkClick r:id="rId2"/>
              </a:rPr>
              <a:t>Power Apps</a:t>
            </a:r>
            <a:r>
              <a:rPr lang="en-IN"/>
              <a:t> and </a:t>
            </a:r>
            <a:r>
              <a:rPr lang="en-IN">
                <a:hlinkClick r:id="rId3"/>
              </a:rPr>
              <a:t>Power Automate</a:t>
            </a:r>
            <a:r>
              <a:rPr lang="en-IN"/>
              <a:t>.</a:t>
            </a:r>
          </a:p>
          <a:p>
            <a:r>
              <a:rPr lang="en-IN"/>
              <a:t> With AI Builder, we don't need coding or data science skills to access the power of AI. </a:t>
            </a:r>
          </a:p>
          <a:p>
            <a:r>
              <a:rPr lang="en-IN"/>
              <a:t>We can build </a:t>
            </a:r>
            <a:r>
              <a:rPr lang="en-IN" i="1"/>
              <a:t>custom</a:t>
            </a:r>
            <a:r>
              <a:rPr lang="en-IN"/>
              <a:t> models tailored to your needs, or choose a </a:t>
            </a:r>
            <a:r>
              <a:rPr lang="en-IN" i="1"/>
              <a:t>prebuilt</a:t>
            </a:r>
            <a:r>
              <a:rPr lang="en-IN"/>
              <a:t> model that is ready to use for many common business scenarios.</a:t>
            </a:r>
            <a:endParaRPr lang="en-US"/>
          </a:p>
        </p:txBody>
      </p:sp>
    </p:spTree>
    <p:extLst>
      <p:ext uri="{BB962C8B-B14F-4D97-AF65-F5344CB8AC3E}">
        <p14:creationId xmlns:p14="http://schemas.microsoft.com/office/powerpoint/2010/main" val="70765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7ACE-BCCC-8041-B1DF-932DACD012E5}"/>
              </a:ext>
            </a:extLst>
          </p:cNvPr>
          <p:cNvSpPr>
            <a:spLocks noGrp="1"/>
          </p:cNvSpPr>
          <p:nvPr>
            <p:ph type="title"/>
          </p:nvPr>
        </p:nvSpPr>
        <p:spPr>
          <a:xfrm>
            <a:off x="642259" y="634946"/>
            <a:ext cx="3372529" cy="5055904"/>
          </a:xfrm>
        </p:spPr>
        <p:txBody>
          <a:bodyPr anchor="ctr">
            <a:normAutofit/>
          </a:bodyPr>
          <a:lstStyle/>
          <a:p>
            <a:r>
              <a:rPr lang="en-US" dirty="0"/>
              <a:t>AI Models</a:t>
            </a:r>
          </a:p>
        </p:txBody>
      </p:sp>
      <p:graphicFrame>
        <p:nvGraphicFramePr>
          <p:cNvPr id="5" name="Content Placeholder 2">
            <a:extLst>
              <a:ext uri="{FF2B5EF4-FFF2-40B4-BE49-F238E27FC236}">
                <a16:creationId xmlns:a16="http://schemas.microsoft.com/office/drawing/2014/main" id="{06A8E86A-5A93-4C7D-899D-12EBF9946FBD}"/>
              </a:ext>
            </a:extLst>
          </p:cNvPr>
          <p:cNvGraphicFramePr>
            <a:graphicFrameLocks noGrp="1"/>
          </p:cNvGraphicFramePr>
          <p:nvPr>
            <p:ph idx="1"/>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498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A98-FFDB-7848-8F23-BE673B58617D}"/>
              </a:ext>
            </a:extLst>
          </p:cNvPr>
          <p:cNvSpPr>
            <a:spLocks noGrp="1"/>
          </p:cNvSpPr>
          <p:nvPr>
            <p:ph type="title"/>
          </p:nvPr>
        </p:nvSpPr>
        <p:spPr>
          <a:xfrm>
            <a:off x="642259" y="634946"/>
            <a:ext cx="3372529" cy="5055904"/>
          </a:xfrm>
        </p:spPr>
        <p:txBody>
          <a:bodyPr anchor="ctr">
            <a:normAutofit/>
          </a:bodyPr>
          <a:lstStyle/>
          <a:p>
            <a:r>
              <a:rPr lang="en-US"/>
              <a:t>Common Business Scenarios</a:t>
            </a:r>
            <a:endParaRPr lang="en-US" dirty="0"/>
          </a:p>
        </p:txBody>
      </p:sp>
      <p:graphicFrame>
        <p:nvGraphicFramePr>
          <p:cNvPr id="4" name="Table 4">
            <a:extLst>
              <a:ext uri="{FF2B5EF4-FFF2-40B4-BE49-F238E27FC236}">
                <a16:creationId xmlns:a16="http://schemas.microsoft.com/office/drawing/2014/main" id="{1D2936E4-14C8-1140-8C56-1F32B0EF1D8E}"/>
              </a:ext>
            </a:extLst>
          </p:cNvPr>
          <p:cNvGraphicFramePr>
            <a:graphicFrameLocks noGrp="1"/>
          </p:cNvGraphicFramePr>
          <p:nvPr>
            <p:ph idx="1"/>
          </p:nvPr>
        </p:nvGraphicFramePr>
        <p:xfrm>
          <a:off x="4648201" y="397163"/>
          <a:ext cx="6910388" cy="5818906"/>
        </p:xfrm>
        <a:graphic>
          <a:graphicData uri="http://schemas.openxmlformats.org/drawingml/2006/table">
            <a:tbl>
              <a:tblPr firstRow="1" bandRow="1">
                <a:tableStyleId>{5C22544A-7EE6-4342-B048-85BDC9FD1C3A}</a:tableStyleId>
              </a:tblPr>
              <a:tblGrid>
                <a:gridCol w="3734599">
                  <a:extLst>
                    <a:ext uri="{9D8B030D-6E8A-4147-A177-3AD203B41FA5}">
                      <a16:colId xmlns:a16="http://schemas.microsoft.com/office/drawing/2014/main" val="2844776471"/>
                    </a:ext>
                  </a:extLst>
                </a:gridCol>
                <a:gridCol w="3175789">
                  <a:extLst>
                    <a:ext uri="{9D8B030D-6E8A-4147-A177-3AD203B41FA5}">
                      <a16:colId xmlns:a16="http://schemas.microsoft.com/office/drawing/2014/main" val="3155577215"/>
                    </a:ext>
                  </a:extLst>
                </a:gridCol>
              </a:tblGrid>
              <a:tr h="425302">
                <a:tc>
                  <a:txBody>
                    <a:bodyPr/>
                    <a:lstStyle/>
                    <a:p>
                      <a:r>
                        <a:rPr lang="en-US" sz="1300"/>
                        <a:t>Scenario</a:t>
                      </a:r>
                    </a:p>
                  </a:txBody>
                  <a:tcPr marL="67902" marR="67902" marT="33951" marB="33951"/>
                </a:tc>
                <a:tc>
                  <a:txBody>
                    <a:bodyPr/>
                    <a:lstStyle/>
                    <a:p>
                      <a:r>
                        <a:rPr lang="en-US" sz="1300"/>
                        <a:t>Model Tyoe</a:t>
                      </a:r>
                    </a:p>
                  </a:txBody>
                  <a:tcPr marL="67902" marR="67902" marT="33951" marB="33951"/>
                </a:tc>
                <a:extLst>
                  <a:ext uri="{0D108BD9-81ED-4DB2-BD59-A6C34878D82A}">
                    <a16:rowId xmlns:a16="http://schemas.microsoft.com/office/drawing/2014/main" val="169221574"/>
                  </a:ext>
                </a:extLst>
              </a:tr>
              <a:tr h="425302">
                <a:tc>
                  <a:txBody>
                    <a:bodyPr/>
                    <a:lstStyle/>
                    <a:p>
                      <a:pPr algn="l" fontAlgn="t"/>
                      <a:r>
                        <a:rPr lang="en-IN" sz="1300">
                          <a:effectLst/>
                        </a:rPr>
                        <a:t>Automate customer application processing</a:t>
                      </a:r>
                    </a:p>
                  </a:txBody>
                  <a:tcPr marL="67902" marR="67902" marT="33951" marB="33951"/>
                </a:tc>
                <a:tc>
                  <a:txBody>
                    <a:bodyPr/>
                    <a:lstStyle/>
                    <a:p>
                      <a:pPr algn="l" fontAlgn="t"/>
                      <a:r>
                        <a:rPr lang="en-IN" sz="1300">
                          <a:effectLst/>
                        </a:rPr>
                        <a:t>Form processing</a:t>
                      </a:r>
                    </a:p>
                  </a:txBody>
                  <a:tcPr marL="67902" marR="67902" marT="33951" marB="33951"/>
                </a:tc>
                <a:extLst>
                  <a:ext uri="{0D108BD9-81ED-4DB2-BD59-A6C34878D82A}">
                    <a16:rowId xmlns:a16="http://schemas.microsoft.com/office/drawing/2014/main" val="33268648"/>
                  </a:ext>
                </a:extLst>
              </a:tr>
              <a:tr h="425302">
                <a:tc>
                  <a:txBody>
                    <a:bodyPr/>
                    <a:lstStyle/>
                    <a:p>
                      <a:pPr algn="l" fontAlgn="t"/>
                      <a:r>
                        <a:rPr lang="en-IN" sz="1300">
                          <a:effectLst/>
                        </a:rPr>
                        <a:t>Automate expense reports</a:t>
                      </a:r>
                    </a:p>
                  </a:txBody>
                  <a:tcPr marL="67902" marR="67902" marT="33951" marB="33951"/>
                </a:tc>
                <a:tc>
                  <a:txBody>
                    <a:bodyPr/>
                    <a:lstStyle/>
                    <a:p>
                      <a:pPr algn="l" fontAlgn="t"/>
                      <a:r>
                        <a:rPr lang="en-IN" sz="1300">
                          <a:effectLst/>
                        </a:rPr>
                        <a:t>Receipt processing</a:t>
                      </a:r>
                    </a:p>
                  </a:txBody>
                  <a:tcPr marL="67902" marR="67902" marT="33951" marB="33951"/>
                </a:tc>
                <a:extLst>
                  <a:ext uri="{0D108BD9-81ED-4DB2-BD59-A6C34878D82A}">
                    <a16:rowId xmlns:a16="http://schemas.microsoft.com/office/drawing/2014/main" val="3398591408"/>
                  </a:ext>
                </a:extLst>
              </a:tr>
              <a:tr h="425302">
                <a:tc>
                  <a:txBody>
                    <a:bodyPr/>
                    <a:lstStyle/>
                    <a:p>
                      <a:pPr algn="l" fontAlgn="t"/>
                      <a:r>
                        <a:rPr lang="en-IN" sz="1300">
                          <a:effectLst/>
                        </a:rPr>
                        <a:t>Categorize user feedback based on their focus</a:t>
                      </a:r>
                    </a:p>
                  </a:txBody>
                  <a:tcPr marL="67902" marR="67902" marT="33951" marB="33951"/>
                </a:tc>
                <a:tc>
                  <a:txBody>
                    <a:bodyPr/>
                    <a:lstStyle/>
                    <a:p>
                      <a:pPr algn="l" fontAlgn="t"/>
                      <a:r>
                        <a:rPr lang="en-IN" sz="1300">
                          <a:effectLst/>
                        </a:rPr>
                        <a:t>Category classification</a:t>
                      </a:r>
                    </a:p>
                  </a:txBody>
                  <a:tcPr marL="67902" marR="67902" marT="33951" marB="33951"/>
                </a:tc>
                <a:extLst>
                  <a:ext uri="{0D108BD9-81ED-4DB2-BD59-A6C34878D82A}">
                    <a16:rowId xmlns:a16="http://schemas.microsoft.com/office/drawing/2014/main" val="3279086396"/>
                  </a:ext>
                </a:extLst>
              </a:tr>
              <a:tr h="425302">
                <a:tc>
                  <a:txBody>
                    <a:bodyPr/>
                    <a:lstStyle/>
                    <a:p>
                      <a:pPr algn="l" fontAlgn="t"/>
                      <a:r>
                        <a:rPr lang="en-IN" sz="1300">
                          <a:effectLst/>
                        </a:rPr>
                        <a:t>Extract insights from product reviews</a:t>
                      </a:r>
                    </a:p>
                  </a:txBody>
                  <a:tcPr marL="67902" marR="67902" marT="33951" marB="33951"/>
                </a:tc>
                <a:tc>
                  <a:txBody>
                    <a:bodyPr/>
                    <a:lstStyle/>
                    <a:p>
                      <a:pPr algn="l" fontAlgn="t"/>
                      <a:r>
                        <a:rPr lang="en-IN" sz="1300">
                          <a:effectLst/>
                        </a:rPr>
                        <a:t>Entity extraction</a:t>
                      </a:r>
                    </a:p>
                  </a:txBody>
                  <a:tcPr marL="67902" marR="67902" marT="33951" marB="33951"/>
                </a:tc>
                <a:extLst>
                  <a:ext uri="{0D108BD9-81ED-4DB2-BD59-A6C34878D82A}">
                    <a16:rowId xmlns:a16="http://schemas.microsoft.com/office/drawing/2014/main" val="2586467371"/>
                  </a:ext>
                </a:extLst>
              </a:tr>
              <a:tr h="425302">
                <a:tc>
                  <a:txBody>
                    <a:bodyPr/>
                    <a:lstStyle/>
                    <a:p>
                      <a:pPr algn="l" fontAlgn="t"/>
                      <a:r>
                        <a:rPr lang="en-IN" sz="1300">
                          <a:effectLst/>
                        </a:rPr>
                        <a:t>Identify language of text</a:t>
                      </a:r>
                    </a:p>
                  </a:txBody>
                  <a:tcPr marL="67902" marR="67902" marT="33951" marB="33951"/>
                </a:tc>
                <a:tc>
                  <a:txBody>
                    <a:bodyPr/>
                    <a:lstStyle/>
                    <a:p>
                      <a:pPr algn="l" fontAlgn="t"/>
                      <a:r>
                        <a:rPr lang="en-IN" sz="1300">
                          <a:effectLst/>
                        </a:rPr>
                        <a:t>Language detection</a:t>
                      </a:r>
                    </a:p>
                  </a:txBody>
                  <a:tcPr marL="67902" marR="67902" marT="33951" marB="33951"/>
                </a:tc>
                <a:extLst>
                  <a:ext uri="{0D108BD9-81ED-4DB2-BD59-A6C34878D82A}">
                    <a16:rowId xmlns:a16="http://schemas.microsoft.com/office/drawing/2014/main" val="1354902193"/>
                  </a:ext>
                </a:extLst>
              </a:tr>
              <a:tr h="425302">
                <a:tc>
                  <a:txBody>
                    <a:bodyPr/>
                    <a:lstStyle/>
                    <a:p>
                      <a:pPr algn="l" fontAlgn="t"/>
                      <a:r>
                        <a:rPr lang="en-IN" sz="1300">
                          <a:effectLst/>
                        </a:rPr>
                        <a:t>Identify and classify customer feedback</a:t>
                      </a:r>
                    </a:p>
                  </a:txBody>
                  <a:tcPr marL="67902" marR="67902" marT="33951" marB="33951"/>
                </a:tc>
                <a:tc>
                  <a:txBody>
                    <a:bodyPr/>
                    <a:lstStyle/>
                    <a:p>
                      <a:pPr algn="l" fontAlgn="t"/>
                      <a:r>
                        <a:rPr lang="en-IN" sz="1300">
                          <a:effectLst/>
                        </a:rPr>
                        <a:t>Sentiment analysis</a:t>
                      </a:r>
                    </a:p>
                  </a:txBody>
                  <a:tcPr marL="67902" marR="67902" marT="33951" marB="33951"/>
                </a:tc>
                <a:extLst>
                  <a:ext uri="{0D108BD9-81ED-4DB2-BD59-A6C34878D82A}">
                    <a16:rowId xmlns:a16="http://schemas.microsoft.com/office/drawing/2014/main" val="2594368080"/>
                  </a:ext>
                </a:extLst>
              </a:tr>
              <a:tr h="425302">
                <a:tc>
                  <a:txBody>
                    <a:bodyPr/>
                    <a:lstStyle/>
                    <a:p>
                      <a:pPr algn="l" fontAlgn="t"/>
                      <a:r>
                        <a:rPr lang="en-IN" sz="1300">
                          <a:effectLst/>
                        </a:rPr>
                        <a:t>Translate support requests into your language</a:t>
                      </a:r>
                    </a:p>
                  </a:txBody>
                  <a:tcPr marL="67902" marR="67902" marT="33951" marB="33951"/>
                </a:tc>
                <a:tc>
                  <a:txBody>
                    <a:bodyPr/>
                    <a:lstStyle/>
                    <a:p>
                      <a:pPr algn="l" fontAlgn="t"/>
                      <a:r>
                        <a:rPr lang="en-IN" sz="1300">
                          <a:effectLst/>
                        </a:rPr>
                        <a:t>Text translation</a:t>
                      </a:r>
                    </a:p>
                  </a:txBody>
                  <a:tcPr marL="67902" marR="67902" marT="33951" marB="33951"/>
                </a:tc>
                <a:extLst>
                  <a:ext uri="{0D108BD9-81ED-4DB2-BD59-A6C34878D82A}">
                    <a16:rowId xmlns:a16="http://schemas.microsoft.com/office/drawing/2014/main" val="3033427433"/>
                  </a:ext>
                </a:extLst>
              </a:tr>
              <a:tr h="425302">
                <a:tc>
                  <a:txBody>
                    <a:bodyPr/>
                    <a:lstStyle/>
                    <a:p>
                      <a:pPr algn="l" fontAlgn="t"/>
                      <a:r>
                        <a:rPr lang="en-IN" sz="1300">
                          <a:effectLst/>
                        </a:rPr>
                        <a:t>Identify fraudulent transactions</a:t>
                      </a:r>
                    </a:p>
                  </a:txBody>
                  <a:tcPr marL="67902" marR="67902" marT="33951" marB="33951"/>
                </a:tc>
                <a:tc>
                  <a:txBody>
                    <a:bodyPr/>
                    <a:lstStyle/>
                    <a:p>
                      <a:pPr algn="l" fontAlgn="t"/>
                      <a:r>
                        <a:rPr lang="en-IN" sz="1300">
                          <a:effectLst/>
                        </a:rPr>
                        <a:t>Prediction</a:t>
                      </a:r>
                    </a:p>
                  </a:txBody>
                  <a:tcPr marL="67902" marR="67902" marT="33951" marB="33951"/>
                </a:tc>
                <a:extLst>
                  <a:ext uri="{0D108BD9-81ED-4DB2-BD59-A6C34878D82A}">
                    <a16:rowId xmlns:a16="http://schemas.microsoft.com/office/drawing/2014/main" val="3391225912"/>
                  </a:ext>
                </a:extLst>
              </a:tr>
              <a:tr h="715282">
                <a:tc>
                  <a:txBody>
                    <a:bodyPr/>
                    <a:lstStyle/>
                    <a:p>
                      <a:pPr algn="l" fontAlgn="t"/>
                      <a:r>
                        <a:rPr lang="en-IN" sz="1300">
                          <a:effectLst/>
                        </a:rPr>
                        <a:t>Get alerted to social media posts referencing your brand</a:t>
                      </a:r>
                    </a:p>
                  </a:txBody>
                  <a:tcPr marL="67902" marR="67902" marT="33951" marB="33951"/>
                </a:tc>
                <a:tc>
                  <a:txBody>
                    <a:bodyPr/>
                    <a:lstStyle/>
                    <a:p>
                      <a:pPr algn="l" fontAlgn="t"/>
                      <a:r>
                        <a:rPr lang="en-IN" sz="1300">
                          <a:effectLst/>
                        </a:rPr>
                        <a:t>Key phrase extraction</a:t>
                      </a:r>
                    </a:p>
                  </a:txBody>
                  <a:tcPr marL="67902" marR="67902" marT="33951" marB="33951"/>
                </a:tc>
                <a:extLst>
                  <a:ext uri="{0D108BD9-81ED-4DB2-BD59-A6C34878D82A}">
                    <a16:rowId xmlns:a16="http://schemas.microsoft.com/office/drawing/2014/main" val="1158800435"/>
                  </a:ext>
                </a:extLst>
              </a:tr>
              <a:tr h="425302">
                <a:tc>
                  <a:txBody>
                    <a:bodyPr/>
                    <a:lstStyle/>
                    <a:p>
                      <a:pPr algn="l" fontAlgn="t"/>
                      <a:r>
                        <a:rPr lang="en-IN" sz="1300">
                          <a:effectLst/>
                        </a:rPr>
                        <a:t>Automate contact list</a:t>
                      </a:r>
                    </a:p>
                  </a:txBody>
                  <a:tcPr marL="67902" marR="67902" marT="33951" marB="33951"/>
                </a:tc>
                <a:tc>
                  <a:txBody>
                    <a:bodyPr/>
                    <a:lstStyle/>
                    <a:p>
                      <a:pPr algn="l" fontAlgn="t"/>
                      <a:r>
                        <a:rPr lang="en-IN" sz="1300">
                          <a:effectLst/>
                        </a:rPr>
                        <a:t>Business card reader</a:t>
                      </a:r>
                    </a:p>
                  </a:txBody>
                  <a:tcPr marL="67902" marR="67902" marT="33951" marB="33951"/>
                </a:tc>
                <a:extLst>
                  <a:ext uri="{0D108BD9-81ED-4DB2-BD59-A6C34878D82A}">
                    <a16:rowId xmlns:a16="http://schemas.microsoft.com/office/drawing/2014/main" val="440751278"/>
                  </a:ext>
                </a:extLst>
              </a:tr>
              <a:tr h="425302">
                <a:tc>
                  <a:txBody>
                    <a:bodyPr/>
                    <a:lstStyle/>
                    <a:p>
                      <a:pPr algn="l" fontAlgn="t"/>
                      <a:r>
                        <a:rPr lang="en-IN" sz="1300">
                          <a:effectLst/>
                        </a:rPr>
                        <a:t>Automate inventory taking</a:t>
                      </a:r>
                    </a:p>
                  </a:txBody>
                  <a:tcPr marL="67902" marR="67902" marT="33951" marB="33951"/>
                </a:tc>
                <a:tc>
                  <a:txBody>
                    <a:bodyPr/>
                    <a:lstStyle/>
                    <a:p>
                      <a:pPr algn="l" fontAlgn="t"/>
                      <a:r>
                        <a:rPr lang="en-IN" sz="1300">
                          <a:effectLst/>
                        </a:rPr>
                        <a:t>Object detection</a:t>
                      </a:r>
                    </a:p>
                  </a:txBody>
                  <a:tcPr marL="67902" marR="67902" marT="33951" marB="33951"/>
                </a:tc>
                <a:extLst>
                  <a:ext uri="{0D108BD9-81ED-4DB2-BD59-A6C34878D82A}">
                    <a16:rowId xmlns:a16="http://schemas.microsoft.com/office/drawing/2014/main" val="1538176752"/>
                  </a:ext>
                </a:extLst>
              </a:tr>
              <a:tr h="425302">
                <a:tc>
                  <a:txBody>
                    <a:bodyPr/>
                    <a:lstStyle/>
                    <a:p>
                      <a:pPr algn="l" fontAlgn="t"/>
                      <a:r>
                        <a:rPr lang="en-IN" sz="1300" dirty="0">
                          <a:effectLst/>
                        </a:rPr>
                        <a:t>Take a photo of text and save it to a database</a:t>
                      </a:r>
                    </a:p>
                  </a:txBody>
                  <a:tcPr marL="67902" marR="67902" marT="33951" marB="33951"/>
                </a:tc>
                <a:tc>
                  <a:txBody>
                    <a:bodyPr/>
                    <a:lstStyle/>
                    <a:p>
                      <a:pPr algn="l" fontAlgn="t"/>
                      <a:r>
                        <a:rPr lang="en-IN" sz="1300" dirty="0">
                          <a:effectLst/>
                        </a:rPr>
                        <a:t>Text recognition</a:t>
                      </a:r>
                    </a:p>
                  </a:txBody>
                  <a:tcPr marL="67902" marR="67902" marT="33951" marB="33951"/>
                </a:tc>
                <a:extLst>
                  <a:ext uri="{0D108BD9-81ED-4DB2-BD59-A6C34878D82A}">
                    <a16:rowId xmlns:a16="http://schemas.microsoft.com/office/drawing/2014/main" val="1945323253"/>
                  </a:ext>
                </a:extLst>
              </a:tr>
            </a:tbl>
          </a:graphicData>
        </a:graphic>
      </p:graphicFrame>
    </p:spTree>
    <p:extLst>
      <p:ext uri="{BB962C8B-B14F-4D97-AF65-F5344CB8AC3E}">
        <p14:creationId xmlns:p14="http://schemas.microsoft.com/office/powerpoint/2010/main" val="3478230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F9C5-12B4-554C-A04A-9770A551271A}"/>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Demo</a:t>
            </a:r>
          </a:p>
        </p:txBody>
      </p:sp>
      <p:sp>
        <p:nvSpPr>
          <p:cNvPr id="3" name="Content Placeholder 2">
            <a:extLst>
              <a:ext uri="{FF2B5EF4-FFF2-40B4-BE49-F238E27FC236}">
                <a16:creationId xmlns:a16="http://schemas.microsoft.com/office/drawing/2014/main" id="{4E7A8A26-5E57-834A-8714-6F58D22824F0}"/>
              </a:ext>
            </a:extLst>
          </p:cNvPr>
          <p:cNvSpPr>
            <a:spLocks noGrp="1"/>
          </p:cNvSpPr>
          <p:nvPr>
            <p:ph idx="1"/>
          </p:nvPr>
        </p:nvSpPr>
        <p:spPr>
          <a:xfrm>
            <a:off x="7870995" y="643467"/>
            <a:ext cx="3341488" cy="5054008"/>
          </a:xfrm>
        </p:spPr>
        <p:txBody>
          <a:bodyPr vert="horz" lIns="91440" tIns="45720" rIns="91440" bIns="45720" rtlCol="0" anchor="ctr">
            <a:normAutofit/>
          </a:bodyPr>
          <a:lstStyle/>
          <a:p>
            <a:pPr marL="0" indent="0">
              <a:lnSpc>
                <a:spcPct val="100000"/>
              </a:lnSpc>
              <a:buNone/>
            </a:pPr>
            <a:r>
              <a:rPr lang="en-US" sz="2400" cap="all" spc="200" dirty="0">
                <a:solidFill>
                  <a:schemeClr val="tx1"/>
                </a:solidFill>
              </a:rPr>
              <a:t>Send a mail notification when a positive tweet is posted</a:t>
            </a:r>
          </a:p>
        </p:txBody>
      </p:sp>
      <p:sp>
        <p:nvSpPr>
          <p:cNvPr id="4" name="Rectangle 3">
            <a:extLst>
              <a:ext uri="{FF2B5EF4-FFF2-40B4-BE49-F238E27FC236}">
                <a16:creationId xmlns:a16="http://schemas.microsoft.com/office/drawing/2014/main" id="{C0C688E9-105D-2D4B-9B4B-82DE7A041DD3}"/>
              </a:ext>
            </a:extLst>
          </p:cNvPr>
          <p:cNvSpPr/>
          <p:nvPr/>
        </p:nvSpPr>
        <p:spPr>
          <a:xfrm>
            <a:off x="5974813" y="3244334"/>
            <a:ext cx="242374" cy="369332"/>
          </a:xfrm>
          <a:prstGeom prst="rect">
            <a:avLst/>
          </a:prstGeom>
        </p:spPr>
        <p:txBody>
          <a:bodyPr wrap="none">
            <a:spAutoFit/>
          </a:bodyPr>
          <a:lstStyle/>
          <a:p>
            <a:r>
              <a:rPr lang="en-IN" dirty="0">
                <a:solidFill>
                  <a:srgbClr val="000000"/>
                </a:solidFill>
              </a:rPr>
              <a:t> </a:t>
            </a:r>
            <a:endParaRPr lang="en-US" dirty="0"/>
          </a:p>
        </p:txBody>
      </p:sp>
      <p:sp>
        <p:nvSpPr>
          <p:cNvPr id="5" name="Rectangle 4">
            <a:extLst>
              <a:ext uri="{FF2B5EF4-FFF2-40B4-BE49-F238E27FC236}">
                <a16:creationId xmlns:a16="http://schemas.microsoft.com/office/drawing/2014/main" id="{8C590500-7B9B-034A-9D98-5AFD5B72B970}"/>
              </a:ext>
            </a:extLst>
          </p:cNvPr>
          <p:cNvSpPr/>
          <p:nvPr/>
        </p:nvSpPr>
        <p:spPr>
          <a:xfrm>
            <a:off x="5974813" y="3244334"/>
            <a:ext cx="242374" cy="369332"/>
          </a:xfrm>
          <a:prstGeom prst="rect">
            <a:avLst/>
          </a:prstGeom>
        </p:spPr>
        <p:txBody>
          <a:bodyPr wrap="none">
            <a:spAutoFit/>
          </a:bodyPr>
          <a:lstStyle/>
          <a:p>
            <a:r>
              <a:rPr lang="en-IN" dirty="0">
                <a:solidFill>
                  <a:srgbClr val="000000"/>
                </a:solidFill>
              </a:rPr>
              <a:t> </a:t>
            </a:r>
            <a:endParaRPr lang="en-US" dirty="0"/>
          </a:p>
        </p:txBody>
      </p:sp>
    </p:spTree>
    <p:extLst>
      <p:ext uri="{BB962C8B-B14F-4D97-AF65-F5344CB8AC3E}">
        <p14:creationId xmlns:p14="http://schemas.microsoft.com/office/powerpoint/2010/main" val="337045129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2AB-4F3E-B04F-A72C-7B30B3A049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88BAC-C0F5-EC45-8D74-C12EF2F7F3EF}"/>
              </a:ext>
            </a:extLst>
          </p:cNvPr>
          <p:cNvSpPr>
            <a:spLocks noGrp="1"/>
          </p:cNvSpPr>
          <p:nvPr>
            <p:ph idx="1"/>
          </p:nvPr>
        </p:nvSpPr>
        <p:spPr/>
        <p:txBody>
          <a:bodyPr/>
          <a:lstStyle/>
          <a:p>
            <a:r>
              <a:rPr lang="en-IN" dirty="0"/>
              <a:t>Social media analytics uses specifically designed software platforms that work similarly to web search tools. Data about keywords or topics is retrieved through search queries or web ‘crawlers’ that span channels. Fragments of text are returned, loaded into a database, categorized and </a:t>
            </a:r>
            <a:r>
              <a:rPr lang="en-IN" dirty="0" err="1"/>
              <a:t>analyzed</a:t>
            </a:r>
            <a:r>
              <a:rPr lang="en-IN" dirty="0"/>
              <a:t> to derive meaningful insights.</a:t>
            </a:r>
            <a:br>
              <a:rPr lang="en-IN" dirty="0"/>
            </a:br>
            <a:br>
              <a:rPr lang="en-IN" dirty="0"/>
            </a:br>
            <a:r>
              <a:rPr lang="en-IN" dirty="0"/>
              <a:t>Social media analytics includes the concept of social listening. Listening is monitoring social channels for problems and opportunities. Social media analytics tools typically incorporate listening into more comprehensive reporting that involves listening and performance analysis.</a:t>
            </a:r>
            <a:endParaRPr lang="en-US" dirty="0"/>
          </a:p>
        </p:txBody>
      </p:sp>
    </p:spTree>
    <p:extLst>
      <p:ext uri="{BB962C8B-B14F-4D97-AF65-F5344CB8AC3E}">
        <p14:creationId xmlns:p14="http://schemas.microsoft.com/office/powerpoint/2010/main" val="2657627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Abstract</a:t>
            </a:r>
            <a:endParaRPr>
              <a:solidFill>
                <a:srgbClr val="000000"/>
              </a:solidFill>
            </a:endParaRPr>
          </a:p>
        </p:txBody>
      </p:sp>
      <p:sp>
        <p:nvSpPr>
          <p:cNvPr id="75" name="Google Shape;75;p14"/>
          <p:cNvSpPr txBox="1">
            <a:spLocks noGrp="1"/>
          </p:cNvSpPr>
          <p:nvPr>
            <p:ph type="body" idx="1"/>
          </p:nvPr>
        </p:nvSpPr>
        <p:spPr>
          <a:xfrm>
            <a:off x="1124124" y="2231470"/>
            <a:ext cx="10813410" cy="391766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IN" dirty="0">
                <a:solidFill>
                  <a:srgbClr val="000000"/>
                </a:solidFill>
                <a:latin typeface="Times New Roman"/>
                <a:ea typeface="Times New Roman"/>
                <a:cs typeface="Times New Roman"/>
                <a:sym typeface="Times New Roman"/>
              </a:rPr>
              <a:t>People are experiencing a prolonged state of physical isolation from their friends, as well as teachers, extended family, and community networks due to COVID-19 lockdown. While quarantining adults has generally led to negative psychological effects, including confusion, anger, and post-traumatic distress, it is unknown how these measures have impacted children. The twitter consumer sentiment is the most common text classification tool that </a:t>
            </a:r>
            <a:r>
              <a:rPr lang="en-IN" dirty="0" err="1">
                <a:solidFill>
                  <a:srgbClr val="000000"/>
                </a:solidFill>
                <a:latin typeface="Times New Roman"/>
                <a:ea typeface="Times New Roman"/>
                <a:cs typeface="Times New Roman"/>
                <a:sym typeface="Times New Roman"/>
              </a:rPr>
              <a:t>analyzes</a:t>
            </a:r>
            <a:r>
              <a:rPr lang="en-IN" dirty="0">
                <a:solidFill>
                  <a:srgbClr val="000000"/>
                </a:solidFill>
                <a:latin typeface="Times New Roman"/>
                <a:ea typeface="Times New Roman"/>
                <a:cs typeface="Times New Roman"/>
                <a:sym typeface="Times New Roman"/>
              </a:rPr>
              <a:t> an incoming tweet and conveys if the underlying sentiment is positive negative or neutral from the public. A different methodology such as topic </a:t>
            </a:r>
            <a:r>
              <a:rPr lang="en-IN" dirty="0" err="1">
                <a:solidFill>
                  <a:srgbClr val="000000"/>
                </a:solidFill>
                <a:latin typeface="Times New Roman"/>
                <a:ea typeface="Times New Roman"/>
                <a:cs typeface="Times New Roman"/>
                <a:sym typeface="Times New Roman"/>
              </a:rPr>
              <a:t>modeling</a:t>
            </a:r>
            <a:r>
              <a:rPr lang="en-IN" dirty="0">
                <a:solidFill>
                  <a:srgbClr val="000000"/>
                </a:solidFill>
                <a:latin typeface="Times New Roman"/>
                <a:ea typeface="Times New Roman"/>
                <a:cs typeface="Times New Roman"/>
                <a:sym typeface="Times New Roman"/>
              </a:rPr>
              <a:t> is applied to identify the trending topics. By identifying the emotion based on series of time and geographical location can help us understand the effect of lockdown and thus provide remedies to improve the lifestyle. </a:t>
            </a:r>
          </a:p>
          <a:p>
            <a:pPr marL="0" indent="0">
              <a:spcAft>
                <a:spcPts val="2133"/>
              </a:spcAft>
              <a:buNone/>
            </a:pPr>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Introduction</a:t>
            </a:r>
            <a:endParaRPr>
              <a:solidFill>
                <a:srgbClr val="000000"/>
              </a:solidFill>
            </a:endParaRPr>
          </a:p>
        </p:txBody>
      </p:sp>
      <p:sp>
        <p:nvSpPr>
          <p:cNvPr id="81" name="Google Shape;81;p15"/>
          <p:cNvSpPr txBox="1">
            <a:spLocks noGrp="1"/>
          </p:cNvSpPr>
          <p:nvPr>
            <p:ph type="body" idx="1"/>
          </p:nvPr>
        </p:nvSpPr>
        <p:spPr>
          <a:xfrm>
            <a:off x="415600" y="2086409"/>
            <a:ext cx="11360800" cy="4201200"/>
          </a:xfrm>
          <a:prstGeom prst="rect">
            <a:avLst/>
          </a:prstGeom>
        </p:spPr>
        <p:txBody>
          <a:bodyPr spcFirstLastPara="1" vert="horz" wrap="square" lIns="121900" tIns="121900" rIns="121900" bIns="121900" rtlCol="0" anchor="t" anchorCtr="0">
            <a:noAutofit/>
          </a:bodyPr>
          <a:lstStyle/>
          <a:p>
            <a:pPr marL="0" indent="0">
              <a:buNone/>
            </a:pPr>
            <a:r>
              <a:rPr lang="en" dirty="0">
                <a:solidFill>
                  <a:srgbClr val="000000"/>
                </a:solidFill>
                <a:latin typeface="Times New Roman"/>
                <a:ea typeface="Times New Roman"/>
                <a:cs typeface="Times New Roman"/>
                <a:sym typeface="Times New Roman"/>
              </a:rPr>
              <a:t>Millions of people are connected with each other on social networking sites and express their sentiments and opinion through tweets, and comments [1]. </a:t>
            </a:r>
            <a:endParaRPr dirty="0">
              <a:solidFill>
                <a:srgbClr val="000000"/>
              </a:solidFill>
              <a:latin typeface="Times New Roman"/>
              <a:ea typeface="Times New Roman"/>
              <a:cs typeface="Times New Roman"/>
              <a:sym typeface="Times New Roman"/>
            </a:endParaRPr>
          </a:p>
          <a:p>
            <a:pPr marL="0" indent="0">
              <a:spcBef>
                <a:spcPts val="2133"/>
              </a:spcBef>
              <a:buNone/>
            </a:pPr>
            <a:r>
              <a:rPr lang="en" dirty="0">
                <a:solidFill>
                  <a:srgbClr val="000000"/>
                </a:solidFill>
                <a:latin typeface="Times New Roman"/>
                <a:ea typeface="Times New Roman"/>
                <a:cs typeface="Times New Roman"/>
                <a:sym typeface="Times New Roman"/>
              </a:rPr>
              <a:t>Sentiment analysis also referred as Opinion mining can be applied at different levels i.e. Document level, Sentence Level, and Feature level [2] [4]. </a:t>
            </a:r>
            <a:endParaRPr dirty="0">
              <a:solidFill>
                <a:srgbClr val="000000"/>
              </a:solidFill>
              <a:latin typeface="Times New Roman"/>
              <a:ea typeface="Times New Roman"/>
              <a:cs typeface="Times New Roman"/>
              <a:sym typeface="Times New Roman"/>
            </a:endParaRPr>
          </a:p>
          <a:p>
            <a:pPr marL="0" indent="0">
              <a:spcBef>
                <a:spcPts val="2133"/>
              </a:spcBef>
              <a:buNone/>
            </a:pPr>
            <a:r>
              <a:rPr lang="en" dirty="0">
                <a:solidFill>
                  <a:srgbClr val="000000"/>
                </a:solidFill>
                <a:latin typeface="Times New Roman"/>
                <a:ea typeface="Times New Roman"/>
                <a:cs typeface="Times New Roman"/>
                <a:sym typeface="Times New Roman"/>
              </a:rPr>
              <a:t>The overall sentiments expressed in the whole document are classified into positive or negative class about a particular object[3]. </a:t>
            </a:r>
            <a:endParaRPr dirty="0">
              <a:solidFill>
                <a:srgbClr val="000000"/>
              </a:solidFill>
              <a:latin typeface="Times New Roman"/>
              <a:ea typeface="Times New Roman"/>
              <a:cs typeface="Times New Roman"/>
              <a:sym typeface="Times New Roman"/>
            </a:endParaRPr>
          </a:p>
          <a:p>
            <a:pPr marL="84665" indent="0" algn="just">
              <a:lnSpc>
                <a:spcPct val="116000"/>
              </a:lnSpc>
              <a:spcBef>
                <a:spcPts val="2133"/>
              </a:spcBef>
              <a:buNone/>
            </a:pPr>
            <a:r>
              <a:rPr lang="en" dirty="0">
                <a:solidFill>
                  <a:srgbClr val="000000"/>
                </a:solidFill>
                <a:latin typeface="Times New Roman"/>
                <a:ea typeface="Times New Roman"/>
                <a:cs typeface="Times New Roman"/>
                <a:sym typeface="Times New Roman"/>
              </a:rPr>
              <a:t>LDA has  become  one  of  the  most  popular  probabilistic  text  modelling  techniques  in machine learning [5]. The topic modelling helps us to identify the trending topics during each phase of lockdown.</a:t>
            </a:r>
            <a:endParaRPr dirty="0">
              <a:solidFill>
                <a:srgbClr val="000000"/>
              </a:solidFill>
              <a:latin typeface="Times New Roman"/>
              <a:ea typeface="Times New Roman"/>
              <a:cs typeface="Times New Roman"/>
              <a:sym typeface="Times New Roman"/>
            </a:endParaRPr>
          </a:p>
          <a:p>
            <a:pPr marL="0" indent="0">
              <a:spcAft>
                <a:spcPts val="2133"/>
              </a:spcAft>
              <a:buNone/>
            </a:pPr>
            <a:endParaRPr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Introduction</a:t>
            </a:r>
            <a:endParaRPr>
              <a:solidFill>
                <a:srgbClr val="000000"/>
              </a:solidFill>
            </a:endParaRPr>
          </a:p>
        </p:txBody>
      </p:sp>
      <p:sp>
        <p:nvSpPr>
          <p:cNvPr id="87" name="Google Shape;87;p16"/>
          <p:cNvSpPr txBox="1">
            <a:spLocks noGrp="1"/>
          </p:cNvSpPr>
          <p:nvPr>
            <p:ph type="body" idx="1"/>
          </p:nvPr>
        </p:nvSpPr>
        <p:spPr>
          <a:xfrm>
            <a:off x="415600" y="2270967"/>
            <a:ext cx="11360800" cy="4201200"/>
          </a:xfrm>
          <a:prstGeom prst="rect">
            <a:avLst/>
          </a:prstGeom>
        </p:spPr>
        <p:txBody>
          <a:bodyPr spcFirstLastPara="1" vert="horz" wrap="square" lIns="121900" tIns="121900" rIns="121900" bIns="121900" rtlCol="0" anchor="t" anchorCtr="0">
            <a:noAutofit/>
          </a:bodyPr>
          <a:lstStyle/>
          <a:p>
            <a:pPr marL="84665" indent="0" algn="just">
              <a:lnSpc>
                <a:spcPct val="116000"/>
              </a:lnSpc>
              <a:spcBef>
                <a:spcPts val="667"/>
              </a:spcBef>
              <a:buNone/>
            </a:pPr>
            <a:r>
              <a:rPr lang="en" sz="2533" dirty="0">
                <a:solidFill>
                  <a:srgbClr val="000000"/>
                </a:solidFill>
                <a:latin typeface="Times New Roman"/>
                <a:ea typeface="Times New Roman"/>
                <a:cs typeface="Times New Roman"/>
                <a:sym typeface="Times New Roman"/>
              </a:rPr>
              <a:t>In India, the first case of Coronavirus was recorded on January 31, 2020. As on July 31, 2020, 16,97,054 confirmed cases were recorded. The Indian government imposed various lockdown with restrictions to control the spread of novel Coronavirus. Each lockdown had various restrictions followed by the unlock phases where the restrictions were slowly lifted. Table 1.1 shows the timeline of lockdown.</a:t>
            </a:r>
            <a:endParaRPr sz="2533" dirty="0">
              <a:solidFill>
                <a:srgbClr val="000000"/>
              </a:solidFill>
              <a:latin typeface="Times New Roman"/>
              <a:ea typeface="Times New Roman"/>
              <a:cs typeface="Times New Roman"/>
              <a:sym typeface="Times New Roman"/>
            </a:endParaRPr>
          </a:p>
          <a:p>
            <a:pPr marL="0" indent="0">
              <a:buNone/>
            </a:pPr>
            <a:endParaRPr sz="1733" dirty="0">
              <a:solidFill>
                <a:srgbClr val="000000"/>
              </a:solidFill>
              <a:latin typeface="Times New Roman"/>
              <a:ea typeface="Times New Roman"/>
              <a:cs typeface="Times New Roman"/>
              <a:sym typeface="Times New Roman"/>
            </a:endParaRPr>
          </a:p>
          <a:p>
            <a:pPr marL="0" indent="0" algn="ctr">
              <a:lnSpc>
                <a:spcPct val="116000"/>
              </a:lnSpc>
              <a:spcBef>
                <a:spcPts val="2133"/>
              </a:spcBef>
              <a:spcAft>
                <a:spcPts val="1600"/>
              </a:spcAft>
              <a:buNone/>
            </a:pPr>
            <a:endParaRPr sz="1467"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86433" y="0"/>
            <a:ext cx="11360800" cy="860000"/>
          </a:xfrm>
          <a:prstGeom prst="rect">
            <a:avLst/>
          </a:prstGeom>
        </p:spPr>
        <p:txBody>
          <a:bodyPr spcFirstLastPara="1" vert="horz" wrap="square" lIns="121900" tIns="121900" rIns="121900" bIns="121900" rtlCol="0" anchor="t" anchorCtr="0">
            <a:noAutofit/>
          </a:bodyPr>
          <a:lstStyle/>
          <a:p>
            <a:r>
              <a:rPr lang="en">
                <a:solidFill>
                  <a:srgbClr val="000000"/>
                </a:solidFill>
              </a:rPr>
              <a:t>Introduction</a:t>
            </a:r>
            <a:endParaRPr>
              <a:solidFill>
                <a:srgbClr val="000000"/>
              </a:solidFill>
            </a:endParaRPr>
          </a:p>
        </p:txBody>
      </p:sp>
      <p:sp>
        <p:nvSpPr>
          <p:cNvPr id="93" name="Google Shape;93;p17"/>
          <p:cNvSpPr txBox="1">
            <a:spLocks noGrp="1"/>
          </p:cNvSpPr>
          <p:nvPr>
            <p:ph type="body" idx="1"/>
          </p:nvPr>
        </p:nvSpPr>
        <p:spPr>
          <a:xfrm>
            <a:off x="415600" y="370833"/>
            <a:ext cx="11360800" cy="4201200"/>
          </a:xfrm>
          <a:prstGeom prst="rect">
            <a:avLst/>
          </a:prstGeom>
        </p:spPr>
        <p:txBody>
          <a:bodyPr spcFirstLastPara="1" vert="horz" wrap="square" lIns="121900" tIns="121900" rIns="121900" bIns="121900" rtlCol="0" anchor="t" anchorCtr="0">
            <a:noAutofit/>
          </a:bodyPr>
          <a:lstStyle/>
          <a:p>
            <a:pPr marL="0" indent="0" algn="ctr">
              <a:lnSpc>
                <a:spcPct val="116000"/>
              </a:lnSpc>
              <a:spcBef>
                <a:spcPts val="667"/>
              </a:spcBef>
              <a:spcAft>
                <a:spcPts val="1600"/>
              </a:spcAft>
              <a:buNone/>
            </a:pPr>
            <a:r>
              <a:rPr lang="en" sz="1733" b="1">
                <a:solidFill>
                  <a:srgbClr val="000000"/>
                </a:solidFill>
                <a:latin typeface="Times New Roman"/>
                <a:ea typeface="Times New Roman"/>
                <a:cs typeface="Times New Roman"/>
                <a:sym typeface="Times New Roman"/>
              </a:rPr>
              <a:t>Table 1.1</a:t>
            </a:r>
            <a:r>
              <a:rPr lang="en" sz="1733">
                <a:solidFill>
                  <a:srgbClr val="000000"/>
                </a:solidFill>
                <a:latin typeface="Times New Roman"/>
                <a:ea typeface="Times New Roman"/>
                <a:cs typeface="Times New Roman"/>
                <a:sym typeface="Times New Roman"/>
              </a:rPr>
              <a:t> Lockdown and unlock phases in India</a:t>
            </a:r>
            <a:endParaRPr sz="1467">
              <a:solidFill>
                <a:srgbClr val="000000"/>
              </a:solidFill>
              <a:latin typeface="Times New Roman"/>
              <a:ea typeface="Times New Roman"/>
              <a:cs typeface="Times New Roman"/>
              <a:sym typeface="Times New Roman"/>
            </a:endParaRPr>
          </a:p>
        </p:txBody>
      </p:sp>
      <p:graphicFrame>
        <p:nvGraphicFramePr>
          <p:cNvPr id="94" name="Google Shape;94;p17"/>
          <p:cNvGraphicFramePr/>
          <p:nvPr>
            <p:extLst>
              <p:ext uri="{D42A27DB-BD31-4B8C-83A1-F6EECF244321}">
                <p14:modId xmlns:p14="http://schemas.microsoft.com/office/powerpoint/2010/main" val="29627241"/>
              </p:ext>
            </p:extLst>
          </p:nvPr>
        </p:nvGraphicFramePr>
        <p:xfrm>
          <a:off x="3078760" y="860000"/>
          <a:ext cx="6010539" cy="5494488"/>
        </p:xfrm>
        <a:graphic>
          <a:graphicData uri="http://schemas.openxmlformats.org/drawingml/2006/table">
            <a:tbl>
              <a:tblPr>
                <a:noFill/>
              </a:tblPr>
              <a:tblGrid>
                <a:gridCol w="2003513">
                  <a:extLst>
                    <a:ext uri="{9D8B030D-6E8A-4147-A177-3AD203B41FA5}">
                      <a16:colId xmlns:a16="http://schemas.microsoft.com/office/drawing/2014/main" val="20000"/>
                    </a:ext>
                  </a:extLst>
                </a:gridCol>
                <a:gridCol w="2003513">
                  <a:extLst>
                    <a:ext uri="{9D8B030D-6E8A-4147-A177-3AD203B41FA5}">
                      <a16:colId xmlns:a16="http://schemas.microsoft.com/office/drawing/2014/main" val="20001"/>
                    </a:ext>
                  </a:extLst>
                </a:gridCol>
                <a:gridCol w="2003513">
                  <a:extLst>
                    <a:ext uri="{9D8B030D-6E8A-4147-A177-3AD203B41FA5}">
                      <a16:colId xmlns:a16="http://schemas.microsoft.com/office/drawing/2014/main" val="20002"/>
                    </a:ext>
                  </a:extLst>
                </a:gridCol>
              </a:tblGrid>
              <a:tr h="436190">
                <a:tc>
                  <a:txBody>
                    <a:bodyPr/>
                    <a:lstStyle/>
                    <a:p>
                      <a:pPr marL="0" lvl="0" indent="0" algn="just" rtl="0">
                        <a:lnSpc>
                          <a:spcPct val="50000"/>
                        </a:lnSpc>
                        <a:spcBef>
                          <a:spcPts val="500"/>
                        </a:spcBef>
                        <a:spcAft>
                          <a:spcPts val="1200"/>
                        </a:spcAft>
                        <a:buNone/>
                      </a:pPr>
                      <a:r>
                        <a:rPr lang="en" sz="2100" b="1">
                          <a:latin typeface="Times New Roman"/>
                          <a:ea typeface="Times New Roman"/>
                          <a:cs typeface="Times New Roman"/>
                          <a:sym typeface="Times New Roman"/>
                        </a:rPr>
                        <a:t>Phase</a:t>
                      </a:r>
                      <a:endParaRPr sz="21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b="1">
                          <a:latin typeface="Times New Roman"/>
                          <a:ea typeface="Times New Roman"/>
                          <a:cs typeface="Times New Roman"/>
                          <a:sym typeface="Times New Roman"/>
                        </a:rPr>
                        <a:t>Start Date</a:t>
                      </a:r>
                      <a:endParaRPr sz="21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b="1">
                          <a:latin typeface="Times New Roman"/>
                          <a:ea typeface="Times New Roman"/>
                          <a:cs typeface="Times New Roman"/>
                          <a:sym typeface="Times New Roman"/>
                        </a:rPr>
                        <a:t>End Date</a:t>
                      </a:r>
                      <a:endParaRPr sz="21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22614">
                <a:tc>
                  <a:txBody>
                    <a:bodyPr/>
                    <a:lstStyle/>
                    <a:p>
                      <a:pPr marL="0" lvl="0" indent="0" algn="just" rtl="0">
                        <a:lnSpc>
                          <a:spcPct val="50000"/>
                        </a:lnSpc>
                        <a:spcBef>
                          <a:spcPts val="500"/>
                        </a:spcBef>
                        <a:spcAft>
                          <a:spcPts val="1200"/>
                        </a:spcAft>
                        <a:buNone/>
                      </a:pPr>
                      <a:r>
                        <a:rPr lang="en" sz="2100" dirty="0">
                          <a:latin typeface="Times New Roman"/>
                          <a:ea typeface="Times New Roman"/>
                          <a:cs typeface="Times New Roman"/>
                          <a:sym typeface="Times New Roman"/>
                        </a:rPr>
                        <a:t>Pre Lockdown</a:t>
                      </a:r>
                      <a:endParaRPr sz="2100" dirty="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31-01-2020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24-03-2020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Lockdown 1.0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25-03-2020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14-04-2020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Lockdown 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15-04-2020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03-05-2020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Lockdown 3.0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04-05-2020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17-05-2020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Lockdown 4.0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18-05-2020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31-05-2020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Unlock 1.0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01-06-2020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30-06-2020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722614">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Unlock 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a:latin typeface="Times New Roman"/>
                          <a:ea typeface="Times New Roman"/>
                          <a:cs typeface="Times New Roman"/>
                          <a:sym typeface="Times New Roman"/>
                        </a:rPr>
                        <a:t>01-07-2020</a:t>
                      </a:r>
                      <a:endParaRPr sz="21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50000"/>
                        </a:lnSpc>
                        <a:spcBef>
                          <a:spcPts val="500"/>
                        </a:spcBef>
                        <a:spcAft>
                          <a:spcPts val="1200"/>
                        </a:spcAft>
                        <a:buNone/>
                      </a:pPr>
                      <a:r>
                        <a:rPr lang="en" sz="2100" dirty="0">
                          <a:latin typeface="Times New Roman"/>
                          <a:ea typeface="Times New Roman"/>
                          <a:cs typeface="Times New Roman"/>
                          <a:sym typeface="Times New Roman"/>
                        </a:rPr>
                        <a:t>31-07-2020</a:t>
                      </a:r>
                      <a:endParaRPr sz="2100" dirty="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Data Collection</a:t>
            </a:r>
            <a:endParaRPr>
              <a:solidFill>
                <a:srgbClr val="000000"/>
              </a:solidFill>
            </a:endParaRPr>
          </a:p>
        </p:txBody>
      </p:sp>
      <p:sp>
        <p:nvSpPr>
          <p:cNvPr id="138" name="Google Shape;138;p24"/>
          <p:cNvSpPr txBox="1">
            <a:spLocks noGrp="1"/>
          </p:cNvSpPr>
          <p:nvPr>
            <p:ph type="body" idx="1"/>
          </p:nvPr>
        </p:nvSpPr>
        <p:spPr>
          <a:xfrm>
            <a:off x="415600" y="1432067"/>
            <a:ext cx="11360800" cy="4201200"/>
          </a:xfrm>
          <a:prstGeom prst="rect">
            <a:avLst/>
          </a:prstGeom>
        </p:spPr>
        <p:txBody>
          <a:bodyPr spcFirstLastPara="1" vert="horz" wrap="square" lIns="121900" tIns="121900" rIns="121900" bIns="121900" rtlCol="0" anchor="t" anchorCtr="0">
            <a:noAutofit/>
          </a:bodyPr>
          <a:lstStyle/>
          <a:p>
            <a:pPr marL="84665" indent="0">
              <a:spcBef>
                <a:spcPts val="1600"/>
              </a:spcBef>
              <a:buNone/>
            </a:pPr>
            <a:r>
              <a:rPr lang="en" sz="2267" i="1" dirty="0">
                <a:solidFill>
                  <a:srgbClr val="000000"/>
                </a:solidFill>
                <a:latin typeface="Times New Roman"/>
                <a:ea typeface="Times New Roman"/>
                <a:cs typeface="Times New Roman"/>
                <a:sym typeface="Times New Roman"/>
              </a:rPr>
              <a:t>Keywords</a:t>
            </a:r>
            <a:r>
              <a:rPr lang="en" sz="2267" dirty="0">
                <a:solidFill>
                  <a:srgbClr val="000000"/>
                </a:solidFill>
                <a:latin typeface="Times New Roman"/>
                <a:ea typeface="Times New Roman"/>
                <a:cs typeface="Times New Roman"/>
                <a:sym typeface="Times New Roman"/>
              </a:rPr>
              <a:t> </a:t>
            </a:r>
            <a:endParaRPr sz="2267" dirty="0">
              <a:solidFill>
                <a:srgbClr val="000000"/>
              </a:solidFill>
              <a:latin typeface="Times New Roman"/>
              <a:ea typeface="Times New Roman"/>
              <a:cs typeface="Times New Roman"/>
              <a:sym typeface="Times New Roman"/>
            </a:endParaRPr>
          </a:p>
          <a:p>
            <a:pPr marL="84665" indent="0" algn="just">
              <a:spcBef>
                <a:spcPts val="1600"/>
              </a:spcBef>
              <a:buNone/>
            </a:pPr>
            <a:r>
              <a:rPr lang="en" sz="2267" dirty="0">
                <a:solidFill>
                  <a:srgbClr val="000000"/>
                </a:solidFill>
                <a:latin typeface="Times New Roman"/>
                <a:ea typeface="Times New Roman"/>
                <a:cs typeface="Times New Roman"/>
                <a:sym typeface="Times New Roman"/>
              </a:rPr>
              <a:t>The top 15 keywords selected are '</a:t>
            </a:r>
            <a:r>
              <a:rPr lang="en" sz="2267" dirty="0" err="1">
                <a:solidFill>
                  <a:srgbClr val="000000"/>
                </a:solidFill>
                <a:latin typeface="Times New Roman"/>
                <a:ea typeface="Times New Roman"/>
                <a:cs typeface="Times New Roman"/>
                <a:sym typeface="Times New Roman"/>
              </a:rPr>
              <a:t>corona','virus','coronavirus</a:t>
            </a:r>
            <a:r>
              <a:rPr lang="en" sz="2267" dirty="0">
                <a:solidFill>
                  <a:srgbClr val="000000"/>
                </a:solidFill>
                <a:latin typeface="Times New Roman"/>
                <a:ea typeface="Times New Roman"/>
                <a:cs typeface="Times New Roman"/>
                <a:sym typeface="Times New Roman"/>
              </a:rPr>
              <a:t>', 'covid19', 'social', 'job' , 'loss' , '</a:t>
            </a:r>
            <a:r>
              <a:rPr lang="en" sz="2267" dirty="0" err="1">
                <a:solidFill>
                  <a:srgbClr val="000000"/>
                </a:solidFill>
                <a:latin typeface="Times New Roman"/>
                <a:ea typeface="Times New Roman"/>
                <a:cs typeface="Times New Roman"/>
                <a:sym typeface="Times New Roman"/>
              </a:rPr>
              <a:t>jobloss</a:t>
            </a:r>
            <a:r>
              <a:rPr lang="en" sz="2267" dirty="0">
                <a:solidFill>
                  <a:srgbClr val="000000"/>
                </a:solidFill>
                <a:latin typeface="Times New Roman"/>
                <a:ea typeface="Times New Roman"/>
                <a:cs typeface="Times New Roman"/>
                <a:sym typeface="Times New Roman"/>
              </a:rPr>
              <a:t>', 'migrant' , 'treatment' , 'hospital', 'health', 'mask', 'lockdown', 'curfew'. </a:t>
            </a:r>
            <a:endParaRPr sz="2267" dirty="0">
              <a:solidFill>
                <a:srgbClr val="000000"/>
              </a:solidFill>
              <a:latin typeface="Times New Roman"/>
              <a:ea typeface="Times New Roman"/>
              <a:cs typeface="Times New Roman"/>
              <a:sym typeface="Times New Roman"/>
            </a:endParaRPr>
          </a:p>
          <a:p>
            <a:pPr marL="84665" indent="0" algn="just">
              <a:spcBef>
                <a:spcPts val="1600"/>
              </a:spcBef>
              <a:buNone/>
            </a:pPr>
            <a:r>
              <a:rPr lang="en" sz="2267" i="1" dirty="0">
                <a:solidFill>
                  <a:srgbClr val="000000"/>
                </a:solidFill>
                <a:latin typeface="Times New Roman"/>
                <a:ea typeface="Times New Roman"/>
                <a:cs typeface="Times New Roman"/>
                <a:sym typeface="Times New Roman"/>
              </a:rPr>
              <a:t>Location</a:t>
            </a:r>
            <a:endParaRPr sz="2267" i="1" dirty="0">
              <a:solidFill>
                <a:srgbClr val="000000"/>
              </a:solidFill>
              <a:latin typeface="Times New Roman"/>
              <a:ea typeface="Times New Roman"/>
              <a:cs typeface="Times New Roman"/>
              <a:sym typeface="Times New Roman"/>
            </a:endParaRPr>
          </a:p>
          <a:p>
            <a:pPr marL="84665" indent="0">
              <a:spcBef>
                <a:spcPts val="1600"/>
              </a:spcBef>
              <a:buNone/>
            </a:pPr>
            <a:r>
              <a:rPr lang="en" sz="2267" dirty="0">
                <a:solidFill>
                  <a:srgbClr val="000000"/>
                </a:solidFill>
                <a:latin typeface="Times New Roman"/>
                <a:ea typeface="Times New Roman"/>
                <a:cs typeface="Times New Roman"/>
                <a:sym typeface="Times New Roman"/>
              </a:rPr>
              <a:t> The tweets were collected with geotagged locations of six major cities in India, </a:t>
            </a:r>
            <a:r>
              <a:rPr lang="en" sz="2267" dirty="0" err="1">
                <a:solidFill>
                  <a:srgbClr val="000000"/>
                </a:solidFill>
                <a:latin typeface="Times New Roman"/>
                <a:ea typeface="Times New Roman"/>
                <a:cs typeface="Times New Roman"/>
                <a:sym typeface="Times New Roman"/>
              </a:rPr>
              <a:t>i.e</a:t>
            </a:r>
            <a:r>
              <a:rPr lang="en" sz="2267" dirty="0">
                <a:solidFill>
                  <a:srgbClr val="000000"/>
                </a:solidFill>
                <a:latin typeface="Times New Roman"/>
                <a:ea typeface="Times New Roman"/>
                <a:cs typeface="Times New Roman"/>
                <a:sym typeface="Times New Roman"/>
              </a:rPr>
              <a:t>, Delhi, Mumbai, Kolkata, Chennai, Bengaluru, Hyderabad. The first three cities represent North India and latter three cities represent South India. The radius of area for each city was set to 100km. </a:t>
            </a:r>
            <a:endParaRPr sz="2267" dirty="0">
              <a:solidFill>
                <a:srgbClr val="000000"/>
              </a:solidFill>
              <a:latin typeface="Times New Roman"/>
              <a:ea typeface="Times New Roman"/>
              <a:cs typeface="Times New Roman"/>
              <a:sym typeface="Times New Roman"/>
            </a:endParaRPr>
          </a:p>
          <a:p>
            <a:pPr marL="84665" indent="0" algn="just">
              <a:spcBef>
                <a:spcPts val="1600"/>
              </a:spcBef>
              <a:buNone/>
            </a:pPr>
            <a:r>
              <a:rPr lang="en" sz="2267" i="1" dirty="0">
                <a:solidFill>
                  <a:srgbClr val="000000"/>
                </a:solidFill>
                <a:latin typeface="Times New Roman"/>
                <a:ea typeface="Times New Roman"/>
                <a:cs typeface="Times New Roman"/>
                <a:sym typeface="Times New Roman"/>
              </a:rPr>
              <a:t>Date Range</a:t>
            </a:r>
            <a:endParaRPr sz="2267" i="1" dirty="0">
              <a:solidFill>
                <a:srgbClr val="000000"/>
              </a:solidFill>
              <a:latin typeface="Times New Roman"/>
              <a:ea typeface="Times New Roman"/>
              <a:cs typeface="Times New Roman"/>
              <a:sym typeface="Times New Roman"/>
            </a:endParaRPr>
          </a:p>
          <a:p>
            <a:pPr marL="84665" indent="0" algn="just">
              <a:spcBef>
                <a:spcPts val="1600"/>
              </a:spcBef>
              <a:buNone/>
            </a:pPr>
            <a:r>
              <a:rPr lang="en" sz="2267" dirty="0">
                <a:solidFill>
                  <a:srgbClr val="000000"/>
                </a:solidFill>
                <a:latin typeface="Times New Roman"/>
                <a:ea typeface="Times New Roman"/>
                <a:cs typeface="Times New Roman"/>
                <a:sym typeface="Times New Roman"/>
              </a:rPr>
              <a:t> The tweets were collected from February 1 to July 31, 2020.</a:t>
            </a:r>
            <a:endParaRPr sz="2267" dirty="0">
              <a:solidFill>
                <a:srgbClr val="000000"/>
              </a:solidFill>
              <a:latin typeface="Times New Roman"/>
              <a:ea typeface="Times New Roman"/>
              <a:cs typeface="Times New Roman"/>
              <a:sym typeface="Times New Roman"/>
            </a:endParaRPr>
          </a:p>
          <a:p>
            <a:pPr marL="84665" indent="0" algn="just">
              <a:spcBef>
                <a:spcPts val="1600"/>
              </a:spcBef>
              <a:buNone/>
            </a:pPr>
            <a:endParaRPr sz="1467" dirty="0">
              <a:solidFill>
                <a:srgbClr val="000000"/>
              </a:solidFill>
              <a:latin typeface="Times New Roman"/>
              <a:ea typeface="Times New Roman"/>
              <a:cs typeface="Times New Roman"/>
              <a:sym typeface="Times New Roman"/>
            </a:endParaRPr>
          </a:p>
          <a:p>
            <a:pPr marL="84665" indent="0" algn="just">
              <a:lnSpc>
                <a:spcPct val="116000"/>
              </a:lnSpc>
              <a:spcBef>
                <a:spcPts val="1600"/>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0" indent="0">
              <a:buNone/>
            </a:pPr>
            <a:endParaRPr sz="2533" dirty="0">
              <a:solidFill>
                <a:srgbClr val="000000"/>
              </a:solidFill>
              <a:latin typeface="Times New Roman"/>
              <a:ea typeface="Times New Roman"/>
              <a:cs typeface="Times New Roman"/>
              <a:sym typeface="Times New Roman"/>
            </a:endParaRPr>
          </a:p>
          <a:p>
            <a:pPr marL="0" indent="0" algn="ctr">
              <a:lnSpc>
                <a:spcPct val="116000"/>
              </a:lnSpc>
              <a:spcBef>
                <a:spcPts val="2133"/>
              </a:spcBef>
              <a:spcAft>
                <a:spcPts val="1600"/>
              </a:spcAft>
              <a:buNone/>
            </a:pPr>
            <a:endParaRPr sz="2533" dirty="0">
              <a:solidFill>
                <a:srgbClr val="000000"/>
              </a:solidFill>
              <a:latin typeface="Times New Roman"/>
              <a:ea typeface="Times New Roman"/>
              <a:cs typeface="Times New Roman"/>
              <a:sym typeface="Times New Roman"/>
            </a:endParaRPr>
          </a:p>
        </p:txBody>
      </p:sp>
      <p:sp>
        <p:nvSpPr>
          <p:cNvPr id="139" name="Google Shape;139;p24"/>
          <p:cNvSpPr txBox="1"/>
          <p:nvPr/>
        </p:nvSpPr>
        <p:spPr>
          <a:xfrm>
            <a:off x="1084700" y="4759300"/>
            <a:ext cx="8800400" cy="10268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Data Cleaning and Preprocessing</a:t>
            </a:r>
            <a:endParaRPr>
              <a:solidFill>
                <a:srgbClr val="000000"/>
              </a:solidFill>
            </a:endParaRPr>
          </a:p>
        </p:txBody>
      </p:sp>
      <p:sp>
        <p:nvSpPr>
          <p:cNvPr id="145" name="Google Shape;145;p25"/>
          <p:cNvSpPr txBox="1"/>
          <p:nvPr/>
        </p:nvSpPr>
        <p:spPr>
          <a:xfrm>
            <a:off x="1084700" y="4759300"/>
            <a:ext cx="8800400" cy="10268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graphicFrame>
        <p:nvGraphicFramePr>
          <p:cNvPr id="146" name="Google Shape;146;p25"/>
          <p:cNvGraphicFramePr/>
          <p:nvPr/>
        </p:nvGraphicFramePr>
        <p:xfrm>
          <a:off x="1084700" y="1432067"/>
          <a:ext cx="9652000" cy="497836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4978360">
                <a:tc>
                  <a:txBody>
                    <a:bodyPr/>
                    <a:lstStyle/>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Lower casing</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Punctuations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Stopwords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Frequent words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Rare words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Stemming</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Lemmatization</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1200"/>
                        </a:spcAft>
                        <a:buNone/>
                      </a:pP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txBody>
                  <a:tcPr marL="121900" marR="121900" marT="121900" marB="121900"/>
                </a:tc>
                <a:tc>
                  <a:txBody>
                    <a:bodyPr/>
                    <a:lstStyle/>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Conversion of emoticons to words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Conversion of emojis to words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URLs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HTML tags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Chat words conversion</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Spelling correction</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Removal of ‘#’ from hashtags</a:t>
                      </a:r>
                      <a:endParaRPr sz="2000">
                        <a:latin typeface="Times New Roman"/>
                        <a:ea typeface="Times New Roman"/>
                        <a:cs typeface="Times New Roman"/>
                        <a:sym typeface="Times New Roman"/>
                      </a:endParaRPr>
                    </a:p>
                    <a:p>
                      <a:pPr marL="520700" lvl="0" indent="0" algn="just" rtl="0">
                        <a:lnSpc>
                          <a:spcPct val="115000"/>
                        </a:lnSpc>
                        <a:spcBef>
                          <a:spcPts val="1200"/>
                        </a:spcBef>
                        <a:spcAft>
                          <a:spcPts val="0"/>
                        </a:spcAft>
                        <a:buNone/>
                      </a:pPr>
                      <a:r>
                        <a:rPr lang="en" sz="2000">
                          <a:latin typeface="Times New Roman"/>
                          <a:ea typeface="Times New Roman"/>
                          <a:cs typeface="Times New Roman"/>
                          <a:sym typeface="Times New Roman"/>
                        </a:rPr>
                        <a:t>·         Addition of hashtags to tweet</a:t>
                      </a:r>
                      <a:endParaRPr sz="2000">
                        <a:latin typeface="Times New Roman"/>
                        <a:ea typeface="Times New Roman"/>
                        <a:cs typeface="Times New Roman"/>
                        <a:sym typeface="Times New Roman"/>
                      </a:endParaRPr>
                    </a:p>
                    <a:p>
                      <a:pPr marL="0" lvl="0" indent="0" algn="l" rtl="0">
                        <a:spcBef>
                          <a:spcPts val="1200"/>
                        </a:spcBef>
                        <a:spcAft>
                          <a:spcPts val="0"/>
                        </a:spcAft>
                        <a:buNone/>
                      </a:pPr>
                      <a:endParaRPr sz="2000">
                        <a:latin typeface="Times New Roman"/>
                        <a:ea typeface="Times New Roman"/>
                        <a:cs typeface="Times New Roman"/>
                        <a:sym typeface="Times New Roman"/>
                      </a:endParaRPr>
                    </a:p>
                  </a:txBody>
                  <a:tcPr marL="121900" marR="121900" marT="121900" marB="121900"/>
                </a:tc>
                <a:extLst>
                  <a:ext uri="{0D108BD9-81ED-4DB2-BD59-A6C34878D82A}">
                    <a16:rowId xmlns:a16="http://schemas.microsoft.com/office/drawing/2014/main" val="10000"/>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Data Modelling</a:t>
            </a:r>
            <a:endParaRPr>
              <a:solidFill>
                <a:srgbClr val="000000"/>
              </a:solidFill>
            </a:endParaRPr>
          </a:p>
        </p:txBody>
      </p:sp>
      <p:sp>
        <p:nvSpPr>
          <p:cNvPr id="152" name="Google Shape;152;p26"/>
          <p:cNvSpPr txBox="1">
            <a:spLocks noGrp="1"/>
          </p:cNvSpPr>
          <p:nvPr>
            <p:ph type="body" idx="1"/>
          </p:nvPr>
        </p:nvSpPr>
        <p:spPr>
          <a:xfrm>
            <a:off x="415600" y="1889267"/>
            <a:ext cx="11360800" cy="4201200"/>
          </a:xfrm>
          <a:prstGeom prst="rect">
            <a:avLst/>
          </a:prstGeom>
        </p:spPr>
        <p:txBody>
          <a:bodyPr spcFirstLastPara="1" vert="horz" wrap="square" lIns="121900" tIns="121900" rIns="121900" bIns="121900" rtlCol="0" anchor="t" anchorCtr="0">
            <a:noAutofit/>
          </a:bodyPr>
          <a:lstStyle/>
          <a:p>
            <a:pPr indent="0" algn="just">
              <a:spcBef>
                <a:spcPts val="1600"/>
              </a:spcBef>
              <a:buNone/>
            </a:pPr>
            <a:r>
              <a:rPr lang="en" sz="2533" dirty="0">
                <a:solidFill>
                  <a:srgbClr val="000000"/>
                </a:solidFill>
                <a:latin typeface="Times New Roman"/>
                <a:ea typeface="Times New Roman"/>
                <a:cs typeface="Times New Roman"/>
                <a:sym typeface="Times New Roman"/>
              </a:rPr>
              <a:t>1.        Most common words and hashtags</a:t>
            </a:r>
            <a:endParaRPr sz="2533" dirty="0">
              <a:solidFill>
                <a:srgbClr val="000000"/>
              </a:solidFill>
              <a:latin typeface="Times New Roman"/>
              <a:ea typeface="Times New Roman"/>
              <a:cs typeface="Times New Roman"/>
              <a:sym typeface="Times New Roman"/>
            </a:endParaRPr>
          </a:p>
          <a:p>
            <a:pPr indent="0" algn="just">
              <a:spcBef>
                <a:spcPts val="1600"/>
              </a:spcBef>
              <a:buNone/>
            </a:pPr>
            <a:r>
              <a:rPr lang="en" sz="2533" dirty="0">
                <a:solidFill>
                  <a:srgbClr val="000000"/>
                </a:solidFill>
                <a:latin typeface="Times New Roman"/>
                <a:ea typeface="Times New Roman"/>
                <a:cs typeface="Times New Roman"/>
                <a:sym typeface="Times New Roman"/>
              </a:rPr>
              <a:t>2.        Topic Modelling</a:t>
            </a:r>
            <a:endParaRPr sz="2533" dirty="0">
              <a:solidFill>
                <a:srgbClr val="000000"/>
              </a:solidFill>
              <a:latin typeface="Times New Roman"/>
              <a:ea typeface="Times New Roman"/>
              <a:cs typeface="Times New Roman"/>
              <a:sym typeface="Times New Roman"/>
            </a:endParaRPr>
          </a:p>
          <a:p>
            <a:pPr indent="0" algn="just">
              <a:spcBef>
                <a:spcPts val="1600"/>
              </a:spcBef>
              <a:buNone/>
            </a:pPr>
            <a:r>
              <a:rPr lang="en" sz="2533" dirty="0">
                <a:solidFill>
                  <a:srgbClr val="000000"/>
                </a:solidFill>
                <a:latin typeface="Times New Roman"/>
                <a:ea typeface="Times New Roman"/>
                <a:cs typeface="Times New Roman"/>
                <a:sym typeface="Times New Roman"/>
              </a:rPr>
              <a:t>3.        Polarity of tweets</a:t>
            </a:r>
            <a:endParaRPr sz="2533" dirty="0">
              <a:solidFill>
                <a:srgbClr val="000000"/>
              </a:solidFill>
              <a:latin typeface="Times New Roman"/>
              <a:ea typeface="Times New Roman"/>
              <a:cs typeface="Times New Roman"/>
              <a:sym typeface="Times New Roman"/>
            </a:endParaRPr>
          </a:p>
          <a:p>
            <a:pPr indent="0" algn="just">
              <a:spcBef>
                <a:spcPts val="1600"/>
              </a:spcBef>
              <a:buNone/>
            </a:pPr>
            <a:r>
              <a:rPr lang="en" sz="2533" dirty="0">
                <a:solidFill>
                  <a:srgbClr val="000000"/>
                </a:solidFill>
                <a:latin typeface="Times New Roman"/>
                <a:ea typeface="Times New Roman"/>
                <a:cs typeface="Times New Roman"/>
                <a:sym typeface="Times New Roman"/>
              </a:rPr>
              <a:t>4.        Emotion sentiment of tweets</a:t>
            </a: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1600"/>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84665" indent="0" algn="just">
              <a:lnSpc>
                <a:spcPct val="116000"/>
              </a:lnSpc>
              <a:spcBef>
                <a:spcPts val="667"/>
              </a:spcBef>
              <a:buNone/>
            </a:pPr>
            <a:endParaRPr sz="2533" dirty="0">
              <a:solidFill>
                <a:srgbClr val="000000"/>
              </a:solidFill>
              <a:latin typeface="Times New Roman"/>
              <a:ea typeface="Times New Roman"/>
              <a:cs typeface="Times New Roman"/>
              <a:sym typeface="Times New Roman"/>
            </a:endParaRPr>
          </a:p>
          <a:p>
            <a:pPr marL="0" indent="0">
              <a:buNone/>
            </a:pPr>
            <a:endParaRPr sz="2533" dirty="0">
              <a:solidFill>
                <a:srgbClr val="000000"/>
              </a:solidFill>
              <a:latin typeface="Times New Roman"/>
              <a:ea typeface="Times New Roman"/>
              <a:cs typeface="Times New Roman"/>
              <a:sym typeface="Times New Roman"/>
            </a:endParaRPr>
          </a:p>
          <a:p>
            <a:pPr marL="0" indent="0" algn="ctr">
              <a:lnSpc>
                <a:spcPct val="116000"/>
              </a:lnSpc>
              <a:spcBef>
                <a:spcPts val="2133"/>
              </a:spcBef>
              <a:spcAft>
                <a:spcPts val="1600"/>
              </a:spcAft>
              <a:buNone/>
            </a:pPr>
            <a:endParaRPr sz="2533"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Most Common Words and Hashtags</a:t>
            </a:r>
            <a:endParaRPr>
              <a:solidFill>
                <a:srgbClr val="000000"/>
              </a:solidFill>
            </a:endParaRPr>
          </a:p>
        </p:txBody>
      </p:sp>
      <p:sp>
        <p:nvSpPr>
          <p:cNvPr id="158" name="Google Shape;158;p27"/>
          <p:cNvSpPr txBox="1">
            <a:spLocks noGrp="1"/>
          </p:cNvSpPr>
          <p:nvPr>
            <p:ph type="body" idx="1"/>
          </p:nvPr>
        </p:nvSpPr>
        <p:spPr>
          <a:xfrm>
            <a:off x="336099" y="2447051"/>
            <a:ext cx="11360800" cy="4201200"/>
          </a:xfrm>
          <a:prstGeom prst="rect">
            <a:avLst/>
          </a:prstGeom>
        </p:spPr>
        <p:txBody>
          <a:bodyPr spcFirstLastPara="1" vert="horz" wrap="square" lIns="121900" tIns="121900" rIns="121900" bIns="121900" rtlCol="0" anchor="t" anchorCtr="0">
            <a:noAutofit/>
          </a:bodyPr>
          <a:lstStyle/>
          <a:p>
            <a:pPr marL="0" indent="0" algn="just">
              <a:spcBef>
                <a:spcPts val="1600"/>
              </a:spcBef>
              <a:buNone/>
            </a:pPr>
            <a:r>
              <a:rPr lang="en" sz="2533" dirty="0">
                <a:solidFill>
                  <a:srgbClr val="000000"/>
                </a:solidFill>
                <a:latin typeface="Times New Roman"/>
                <a:ea typeface="Times New Roman"/>
                <a:cs typeface="Times New Roman"/>
                <a:sym typeface="Times New Roman"/>
              </a:rPr>
              <a:t>The most common words and hashtags that were used during each phase of lockdown and unlock is analyzed from the collected tweets.</a:t>
            </a:r>
            <a:endParaRPr sz="2533" dirty="0">
              <a:solidFill>
                <a:srgbClr val="000000"/>
              </a:solidFill>
              <a:latin typeface="Times New Roman"/>
              <a:ea typeface="Times New Roman"/>
              <a:cs typeface="Times New Roman"/>
              <a:sym typeface="Times New Roman"/>
            </a:endParaRPr>
          </a:p>
          <a:p>
            <a:pPr marL="0" indent="0">
              <a:lnSpc>
                <a:spcPct val="116000"/>
              </a:lnSpc>
              <a:spcBef>
                <a:spcPts val="1600"/>
              </a:spcBef>
              <a:spcAft>
                <a:spcPts val="1600"/>
              </a:spcAft>
              <a:buNone/>
            </a:pPr>
            <a:r>
              <a:rPr lang="en" sz="2533" dirty="0">
                <a:solidFill>
                  <a:srgbClr val="000000"/>
                </a:solidFill>
                <a:latin typeface="Times New Roman"/>
                <a:ea typeface="Times New Roman"/>
                <a:cs typeface="Times New Roman"/>
                <a:sym typeface="Times New Roman"/>
              </a:rPr>
              <a:t>The frequency of occurrence of the words and hashtags is stored using a map of word and counts. Using Counter library the same is collected.</a:t>
            </a:r>
            <a:endParaRPr sz="2533"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Most Common Words</a:t>
            </a:r>
            <a:endParaRPr>
              <a:solidFill>
                <a:srgbClr val="000000"/>
              </a:solidFill>
            </a:endParaRPr>
          </a:p>
        </p:txBody>
      </p:sp>
      <p:sp>
        <p:nvSpPr>
          <p:cNvPr id="164" name="Google Shape;164;p28"/>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endParaRPr sz="1200">
              <a:solidFill>
                <a:srgbClr val="000000"/>
              </a:solidFill>
              <a:latin typeface="Times New Roman"/>
              <a:ea typeface="Times New Roman"/>
              <a:cs typeface="Times New Roman"/>
              <a:sym typeface="Times New Roman"/>
            </a:endParaRPr>
          </a:p>
        </p:txBody>
      </p:sp>
      <p:pic>
        <p:nvPicPr>
          <p:cNvPr id="165" name="Google Shape;165;p28"/>
          <p:cNvPicPr preferRelativeResize="0"/>
          <p:nvPr/>
        </p:nvPicPr>
        <p:blipFill>
          <a:blip r:embed="rId3">
            <a:alphaModFix/>
          </a:blip>
          <a:stretch>
            <a:fillRect/>
          </a:stretch>
        </p:blipFill>
        <p:spPr>
          <a:xfrm>
            <a:off x="308667" y="2440437"/>
            <a:ext cx="3681128" cy="2608800"/>
          </a:xfrm>
          <a:prstGeom prst="rect">
            <a:avLst/>
          </a:prstGeom>
          <a:noFill/>
          <a:ln>
            <a:noFill/>
          </a:ln>
        </p:spPr>
      </p:pic>
      <p:pic>
        <p:nvPicPr>
          <p:cNvPr id="166" name="Google Shape;166;p28"/>
          <p:cNvPicPr preferRelativeResize="0"/>
          <p:nvPr/>
        </p:nvPicPr>
        <p:blipFill>
          <a:blip r:embed="rId4">
            <a:alphaModFix/>
          </a:blip>
          <a:stretch>
            <a:fillRect/>
          </a:stretch>
        </p:blipFill>
        <p:spPr>
          <a:xfrm>
            <a:off x="4570334" y="2643036"/>
            <a:ext cx="3395252" cy="2406200"/>
          </a:xfrm>
          <a:prstGeom prst="rect">
            <a:avLst/>
          </a:prstGeom>
          <a:noFill/>
          <a:ln>
            <a:noFill/>
          </a:ln>
        </p:spPr>
      </p:pic>
      <p:pic>
        <p:nvPicPr>
          <p:cNvPr id="167" name="Google Shape;167;p28"/>
          <p:cNvPicPr preferRelativeResize="0"/>
          <p:nvPr/>
        </p:nvPicPr>
        <p:blipFill>
          <a:blip r:embed="rId5">
            <a:alphaModFix/>
          </a:blip>
          <a:stretch>
            <a:fillRect/>
          </a:stretch>
        </p:blipFill>
        <p:spPr>
          <a:xfrm>
            <a:off x="8546136" y="2572870"/>
            <a:ext cx="3293000" cy="234393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Frequent Hashtags</a:t>
            </a:r>
            <a:endParaRPr>
              <a:solidFill>
                <a:srgbClr val="000000"/>
              </a:solidFill>
            </a:endParaRPr>
          </a:p>
        </p:txBody>
      </p:sp>
      <p:sp>
        <p:nvSpPr>
          <p:cNvPr id="173" name="Google Shape;173;p29"/>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endParaRPr sz="1200">
              <a:solidFill>
                <a:srgbClr val="000000"/>
              </a:solidFill>
              <a:latin typeface="Times New Roman"/>
              <a:ea typeface="Times New Roman"/>
              <a:cs typeface="Times New Roman"/>
              <a:sym typeface="Times New Roman"/>
            </a:endParaRPr>
          </a:p>
        </p:txBody>
      </p:sp>
      <p:graphicFrame>
        <p:nvGraphicFramePr>
          <p:cNvPr id="174" name="Google Shape;174;p29"/>
          <p:cNvGraphicFramePr/>
          <p:nvPr>
            <p:extLst>
              <p:ext uri="{D42A27DB-BD31-4B8C-83A1-F6EECF244321}">
                <p14:modId xmlns:p14="http://schemas.microsoft.com/office/powerpoint/2010/main" val="1641553253"/>
              </p:ext>
            </p:extLst>
          </p:nvPr>
        </p:nvGraphicFramePr>
        <p:xfrm>
          <a:off x="974567" y="1444752"/>
          <a:ext cx="10587966" cy="4955848"/>
        </p:xfrm>
        <a:graphic>
          <a:graphicData uri="http://schemas.openxmlformats.org/drawingml/2006/table">
            <a:tbl>
              <a:tblPr>
                <a:noFill/>
              </a:tblPr>
              <a:tblGrid>
                <a:gridCol w="1666633">
                  <a:extLst>
                    <a:ext uri="{9D8B030D-6E8A-4147-A177-3AD203B41FA5}">
                      <a16:colId xmlns:a16="http://schemas.microsoft.com/office/drawing/2014/main" val="20000"/>
                    </a:ext>
                  </a:extLst>
                </a:gridCol>
                <a:gridCol w="1666633">
                  <a:extLst>
                    <a:ext uri="{9D8B030D-6E8A-4147-A177-3AD203B41FA5}">
                      <a16:colId xmlns:a16="http://schemas.microsoft.com/office/drawing/2014/main" val="20001"/>
                    </a:ext>
                  </a:extLst>
                </a:gridCol>
                <a:gridCol w="1666633">
                  <a:extLst>
                    <a:ext uri="{9D8B030D-6E8A-4147-A177-3AD203B41FA5}">
                      <a16:colId xmlns:a16="http://schemas.microsoft.com/office/drawing/2014/main" val="20002"/>
                    </a:ext>
                  </a:extLst>
                </a:gridCol>
                <a:gridCol w="1680633">
                  <a:extLst>
                    <a:ext uri="{9D8B030D-6E8A-4147-A177-3AD203B41FA5}">
                      <a16:colId xmlns:a16="http://schemas.microsoft.com/office/drawing/2014/main" val="20003"/>
                    </a:ext>
                  </a:extLst>
                </a:gridCol>
                <a:gridCol w="1806667">
                  <a:extLst>
                    <a:ext uri="{9D8B030D-6E8A-4147-A177-3AD203B41FA5}">
                      <a16:colId xmlns:a16="http://schemas.microsoft.com/office/drawing/2014/main" val="20004"/>
                    </a:ext>
                  </a:extLst>
                </a:gridCol>
                <a:gridCol w="2100767">
                  <a:extLst>
                    <a:ext uri="{9D8B030D-6E8A-4147-A177-3AD203B41FA5}">
                      <a16:colId xmlns:a16="http://schemas.microsoft.com/office/drawing/2014/main" val="20005"/>
                    </a:ext>
                  </a:extLst>
                </a:gridCol>
              </a:tblGrid>
              <a:tr h="1322548">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Phase</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Hashtag 1</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Hashtag 2</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Hashtag 3</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Hashtag 4</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Hashtag 5</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11100">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Pre Lockdown</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dirty="0">
                          <a:latin typeface="Times New Roman"/>
                          <a:ea typeface="Times New Roman"/>
                          <a:cs typeface="Times New Roman"/>
                          <a:sym typeface="Times New Roman"/>
                        </a:rPr>
                        <a:t>coronavirus</a:t>
                      </a:r>
                      <a:endParaRPr sz="1500" dirty="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covid19</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coronavirusoutbreak</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11100">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Lockdown</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covid19</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coronavirus</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lockdown</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indiafightscorona</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stayhome</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11100">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Unlock</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covid19</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jobloss</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stayhome</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dirty="0">
                          <a:latin typeface="Times New Roman"/>
                          <a:ea typeface="Times New Roman"/>
                          <a:cs typeface="Times New Roman"/>
                          <a:sym typeface="Times New Roman"/>
                        </a:rPr>
                        <a:t>lockdown</a:t>
                      </a:r>
                      <a:endParaRPr sz="1500" dirty="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D2FA-5BB9-BA4F-A03C-F6139D1D8935}"/>
              </a:ext>
            </a:extLst>
          </p:cNvPr>
          <p:cNvSpPr>
            <a:spLocks noGrp="1"/>
          </p:cNvSpPr>
          <p:nvPr>
            <p:ph type="ctrTitle"/>
          </p:nvPr>
        </p:nvSpPr>
        <p:spPr>
          <a:xfrm>
            <a:off x="735791" y="3331444"/>
            <a:ext cx="6470692" cy="1229306"/>
          </a:xfrm>
        </p:spPr>
        <p:txBody>
          <a:bodyPr>
            <a:normAutofit/>
          </a:bodyPr>
          <a:lstStyle/>
          <a:p>
            <a:r>
              <a:rPr lang="en-US" sz="3800" dirty="0">
                <a:solidFill>
                  <a:schemeClr val="tx1"/>
                </a:solidFill>
              </a:rPr>
              <a:t>Why Social Media analytics?</a:t>
            </a:r>
          </a:p>
        </p:txBody>
      </p:sp>
    </p:spTree>
    <p:extLst>
      <p:ext uri="{BB962C8B-B14F-4D97-AF65-F5344CB8AC3E}">
        <p14:creationId xmlns:p14="http://schemas.microsoft.com/office/powerpoint/2010/main" val="26555965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Topic Modelling using LDA</a:t>
            </a:r>
            <a:endParaRPr>
              <a:solidFill>
                <a:srgbClr val="000000"/>
              </a:solidFill>
            </a:endParaRPr>
          </a:p>
        </p:txBody>
      </p:sp>
      <p:sp>
        <p:nvSpPr>
          <p:cNvPr id="180" name="Google Shape;180;p30"/>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gn="just">
              <a:spcBef>
                <a:spcPts val="1600"/>
              </a:spcBef>
              <a:buNone/>
            </a:pPr>
            <a:r>
              <a:rPr lang="en" sz="2533">
                <a:solidFill>
                  <a:srgbClr val="000000"/>
                </a:solidFill>
                <a:latin typeface="Times New Roman"/>
                <a:ea typeface="Times New Roman"/>
                <a:cs typeface="Times New Roman"/>
                <a:sym typeface="Times New Roman"/>
              </a:rPr>
              <a:t>LDA assumes the following generative process for each document w in a corpus D:</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1. Choose N ∼ Poisson(ξ).</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2. Choose θ ∼ Dir(α).</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3. For each of the N words wn:</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 	(a) Choose a topic zn ∼ Multinomial(θ).</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 	(b) Choose a word wn from p(wn |zn,β), a multinomial     probability conditioned on the topic zn [11].</a:t>
            </a:r>
            <a:endParaRPr sz="2533">
              <a:solidFill>
                <a:srgbClr val="000000"/>
              </a:solidFill>
              <a:latin typeface="Times New Roman"/>
              <a:ea typeface="Times New Roman"/>
              <a:cs typeface="Times New Roman"/>
              <a:sym typeface="Times New Roman"/>
            </a:endParaRPr>
          </a:p>
          <a:p>
            <a:pPr marL="0" indent="0">
              <a:lnSpc>
                <a:spcPct val="116000"/>
              </a:lnSpc>
              <a:spcBef>
                <a:spcPts val="1600"/>
              </a:spcBef>
              <a:spcAft>
                <a:spcPts val="1600"/>
              </a:spcAft>
              <a:buNone/>
            </a:pPr>
            <a:endParaRPr sz="2533">
              <a:solidFill>
                <a:srgbClr val="000000"/>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Topic Modelling using LDA</a:t>
            </a:r>
            <a:endParaRPr>
              <a:solidFill>
                <a:srgbClr val="000000"/>
              </a:solidFill>
            </a:endParaRPr>
          </a:p>
        </p:txBody>
      </p:sp>
      <p:sp>
        <p:nvSpPr>
          <p:cNvPr id="186" name="Google Shape;186;p31"/>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gn="just">
              <a:spcBef>
                <a:spcPts val="1600"/>
              </a:spcBef>
              <a:buNone/>
            </a:pPr>
            <a:r>
              <a:rPr lang="en" sz="2533">
                <a:solidFill>
                  <a:srgbClr val="000000"/>
                </a:solidFill>
                <a:latin typeface="Times New Roman"/>
                <a:ea typeface="Times New Roman"/>
                <a:cs typeface="Times New Roman"/>
                <a:sym typeface="Times New Roman"/>
              </a:rPr>
              <a:t>LDA assumes the following generative process for each document w in a corpus D:</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1. Choose N ∼ Poisson(ξ).</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2. Choose θ ∼ Dir(α).</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3. For each of the N words wn:</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 	(a) Choose a topic zn ∼ Multinomial(θ).</a:t>
            </a:r>
            <a:endParaRPr sz="2533">
              <a:solidFill>
                <a:srgbClr val="000000"/>
              </a:solidFill>
              <a:latin typeface="Times New Roman"/>
              <a:ea typeface="Times New Roman"/>
              <a:cs typeface="Times New Roman"/>
              <a:sym typeface="Times New Roman"/>
            </a:endParaRPr>
          </a:p>
          <a:p>
            <a:pPr marL="0" indent="0" algn="just">
              <a:spcBef>
                <a:spcPts val="1600"/>
              </a:spcBef>
              <a:buNone/>
            </a:pPr>
            <a:r>
              <a:rPr lang="en" sz="2533">
                <a:solidFill>
                  <a:srgbClr val="000000"/>
                </a:solidFill>
                <a:latin typeface="Times New Roman"/>
                <a:ea typeface="Times New Roman"/>
                <a:cs typeface="Times New Roman"/>
                <a:sym typeface="Times New Roman"/>
              </a:rPr>
              <a:t> 	(b) Choose a word wn from p(wn |zn,β), a multinomial     probability conditioned on the topic zn [11].</a:t>
            </a:r>
            <a:endParaRPr sz="2533">
              <a:solidFill>
                <a:srgbClr val="000000"/>
              </a:solidFill>
              <a:latin typeface="Times New Roman"/>
              <a:ea typeface="Times New Roman"/>
              <a:cs typeface="Times New Roman"/>
              <a:sym typeface="Times New Roman"/>
            </a:endParaRPr>
          </a:p>
          <a:p>
            <a:pPr marL="0" indent="0">
              <a:lnSpc>
                <a:spcPct val="116000"/>
              </a:lnSpc>
              <a:spcBef>
                <a:spcPts val="1600"/>
              </a:spcBef>
              <a:spcAft>
                <a:spcPts val="1600"/>
              </a:spcAft>
              <a:buNone/>
            </a:pPr>
            <a:endParaRPr sz="2533">
              <a:solidFill>
                <a:srgbClr val="000000"/>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Topic Modelling using LDA</a:t>
            </a:r>
            <a:endParaRPr>
              <a:solidFill>
                <a:srgbClr val="000000"/>
              </a:solidFill>
            </a:endParaRPr>
          </a:p>
        </p:txBody>
      </p:sp>
      <p:graphicFrame>
        <p:nvGraphicFramePr>
          <p:cNvPr id="192" name="Google Shape;192;p32"/>
          <p:cNvGraphicFramePr/>
          <p:nvPr/>
        </p:nvGraphicFramePr>
        <p:xfrm>
          <a:off x="655067" y="1432067"/>
          <a:ext cx="10668000" cy="3519772"/>
        </p:xfrm>
        <a:graphic>
          <a:graphicData uri="http://schemas.openxmlformats.org/drawingml/2006/table">
            <a:tbl>
              <a:tblPr>
                <a:noFill/>
              </a:tblPr>
              <a:tblGrid>
                <a:gridCol w="26162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gridCol w="2590800">
                  <a:extLst>
                    <a:ext uri="{9D8B030D-6E8A-4147-A177-3AD203B41FA5}">
                      <a16:colId xmlns:a16="http://schemas.microsoft.com/office/drawing/2014/main" val="20003"/>
                    </a:ext>
                  </a:extLst>
                </a:gridCol>
              </a:tblGrid>
              <a:tr h="480275">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 </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Overall India</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South India</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North India</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94285">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Topic #1</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india lockdown coronavirus corona sir health virus treatment migrant small</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india covid19 coronavirus police people virus treatment job china covid</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coronavirus people lockdown govt mask india job covid corona migrant</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94285">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Topic #2</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loss india social coronavirus corona covid covid19 people job cases</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covid19 lockdown covid people social like need health news corona</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covid19 lockdown 19 covid come virus people india face corona</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94285">
                <a:tc>
                  <a:txBody>
                    <a:bodyPr/>
                    <a:lstStyle/>
                    <a:p>
                      <a:pPr marL="0" lvl="0" indent="0" algn="just" rtl="0">
                        <a:lnSpc>
                          <a:spcPct val="115000"/>
                        </a:lnSpc>
                        <a:spcBef>
                          <a:spcPts val="1200"/>
                        </a:spcBef>
                        <a:spcAft>
                          <a:spcPts val="1200"/>
                        </a:spcAft>
                        <a:buNone/>
                      </a:pPr>
                      <a:r>
                        <a:rPr lang="en" sz="1500" b="1">
                          <a:latin typeface="Times New Roman"/>
                          <a:ea typeface="Times New Roman"/>
                          <a:cs typeface="Times New Roman"/>
                          <a:sym typeface="Times New Roman"/>
                        </a:rPr>
                        <a:t>Topic #3</a:t>
                      </a:r>
                      <a:endParaRPr sz="1500" b="1">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social health virus lockdown corona media govt covid19 home people</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face mask india virus covid lockdown com loss health coronavirus</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500">
                          <a:latin typeface="Times New Roman"/>
                          <a:ea typeface="Times New Roman"/>
                          <a:cs typeface="Times New Roman"/>
                          <a:sym typeface="Times New Roman"/>
                        </a:rPr>
                        <a:t>corona help health virus china covid19 good world job home</a:t>
                      </a:r>
                      <a:endParaRPr sz="1500">
                        <a:latin typeface="Times New Roman"/>
                        <a:ea typeface="Times New Roman"/>
                        <a:cs typeface="Times New Roman"/>
                        <a:sym typeface="Times New Roman"/>
                      </a:endParaRPr>
                    </a:p>
                  </a:txBody>
                  <a:tcPr marL="91433" marR="91433" marT="121900" marB="1219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3" name="Google Shape;193;p32"/>
          <p:cNvSpPr txBox="1"/>
          <p:nvPr/>
        </p:nvSpPr>
        <p:spPr>
          <a:xfrm>
            <a:off x="3271267" y="741233"/>
            <a:ext cx="6050400" cy="1113600"/>
          </a:xfrm>
          <a:prstGeom prst="rect">
            <a:avLst/>
          </a:prstGeom>
          <a:noFill/>
          <a:ln>
            <a:noFill/>
          </a:ln>
        </p:spPr>
        <p:txBody>
          <a:bodyPr spcFirstLastPara="1" wrap="square" lIns="121900" tIns="121900" rIns="121900" bIns="121900" anchor="ctr" anchorCtr="0">
            <a:noAutofit/>
          </a:bodyPr>
          <a:lstStyle/>
          <a:p>
            <a:pPr algn="ctr">
              <a:lnSpc>
                <a:spcPct val="115000"/>
              </a:lnSpc>
              <a:spcBef>
                <a:spcPts val="1600"/>
              </a:spcBef>
              <a:spcAft>
                <a:spcPts val="1600"/>
              </a:spcAft>
            </a:pPr>
            <a:r>
              <a:rPr lang="en" sz="1467" b="1">
                <a:latin typeface="Times New Roman"/>
                <a:ea typeface="Times New Roman"/>
                <a:cs typeface="Times New Roman"/>
                <a:sym typeface="Times New Roman"/>
              </a:rPr>
              <a:t>Topic Modelling for Lockdown phase</a:t>
            </a:r>
            <a:endParaRPr sz="1467" b="1">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Polarity of tweets</a:t>
            </a:r>
            <a:endParaRPr>
              <a:solidFill>
                <a:srgbClr val="000000"/>
              </a:solidFill>
            </a:endParaRPr>
          </a:p>
        </p:txBody>
      </p:sp>
      <p:sp>
        <p:nvSpPr>
          <p:cNvPr id="199" name="Google Shape;199;p33"/>
          <p:cNvSpPr txBox="1"/>
          <p:nvPr/>
        </p:nvSpPr>
        <p:spPr>
          <a:xfrm>
            <a:off x="612884" y="1657933"/>
            <a:ext cx="10324800" cy="1113600"/>
          </a:xfrm>
          <a:prstGeom prst="rect">
            <a:avLst/>
          </a:prstGeom>
          <a:noFill/>
          <a:ln>
            <a:noFill/>
          </a:ln>
        </p:spPr>
        <p:txBody>
          <a:bodyPr spcFirstLastPara="1" wrap="square" lIns="121900" tIns="121900" rIns="121900" bIns="121900" anchor="ctr" anchorCtr="0">
            <a:noAutofit/>
          </a:bodyPr>
          <a:lstStyle/>
          <a:p>
            <a:pPr algn="ctr">
              <a:lnSpc>
                <a:spcPct val="115000"/>
              </a:lnSpc>
              <a:spcBef>
                <a:spcPts val="1600"/>
              </a:spcBef>
            </a:pPr>
            <a:r>
              <a:rPr lang="en" sz="2533">
                <a:latin typeface="Times New Roman"/>
                <a:ea typeface="Times New Roman"/>
                <a:cs typeface="Times New Roman"/>
                <a:sym typeface="Times New Roman"/>
              </a:rPr>
              <a:t>Using VADER python library, the tweets can be classified as positive, negative or neutral</a:t>
            </a:r>
            <a:endParaRPr sz="2533">
              <a:latin typeface="Times New Roman"/>
              <a:ea typeface="Times New Roman"/>
              <a:cs typeface="Times New Roman"/>
              <a:sym typeface="Times New Roman"/>
            </a:endParaRPr>
          </a:p>
          <a:p>
            <a:pPr algn="ctr">
              <a:lnSpc>
                <a:spcPct val="115000"/>
              </a:lnSpc>
              <a:spcBef>
                <a:spcPts val="1600"/>
              </a:spcBef>
            </a:pPr>
            <a:endParaRPr sz="1467">
              <a:latin typeface="Times New Roman"/>
              <a:ea typeface="Times New Roman"/>
              <a:cs typeface="Times New Roman"/>
              <a:sym typeface="Times New Roman"/>
            </a:endParaRPr>
          </a:p>
          <a:p>
            <a:pPr algn="ctr">
              <a:lnSpc>
                <a:spcPct val="115000"/>
              </a:lnSpc>
              <a:spcBef>
                <a:spcPts val="1600"/>
              </a:spcBef>
              <a:spcAft>
                <a:spcPts val="1600"/>
              </a:spcAft>
            </a:pPr>
            <a:r>
              <a:rPr lang="en" sz="1467">
                <a:latin typeface="Times New Roman"/>
                <a:ea typeface="Times New Roman"/>
                <a:cs typeface="Times New Roman"/>
                <a:sym typeface="Times New Roman"/>
              </a:rPr>
              <a:t>. </a:t>
            </a:r>
            <a:endParaRPr sz="1467" b="1">
              <a:latin typeface="Times New Roman"/>
              <a:ea typeface="Times New Roman"/>
              <a:cs typeface="Times New Roman"/>
              <a:sym typeface="Times New Roman"/>
            </a:endParaRPr>
          </a:p>
        </p:txBody>
      </p:sp>
      <p:pic>
        <p:nvPicPr>
          <p:cNvPr id="200" name="Google Shape;200;p33"/>
          <p:cNvPicPr preferRelativeResize="0"/>
          <p:nvPr/>
        </p:nvPicPr>
        <p:blipFill>
          <a:blip r:embed="rId3">
            <a:alphaModFix/>
          </a:blip>
          <a:stretch>
            <a:fillRect/>
          </a:stretch>
        </p:blipFill>
        <p:spPr>
          <a:xfrm>
            <a:off x="753201" y="2256667"/>
            <a:ext cx="2882900" cy="1435100"/>
          </a:xfrm>
          <a:prstGeom prst="rect">
            <a:avLst/>
          </a:prstGeom>
          <a:noFill/>
          <a:ln>
            <a:noFill/>
          </a:ln>
        </p:spPr>
      </p:pic>
      <p:pic>
        <p:nvPicPr>
          <p:cNvPr id="201" name="Google Shape;201;p33"/>
          <p:cNvPicPr preferRelativeResize="0"/>
          <p:nvPr/>
        </p:nvPicPr>
        <p:blipFill>
          <a:blip r:embed="rId4">
            <a:alphaModFix/>
          </a:blip>
          <a:stretch>
            <a:fillRect/>
          </a:stretch>
        </p:blipFill>
        <p:spPr>
          <a:xfrm>
            <a:off x="753201" y="4151167"/>
            <a:ext cx="2755900" cy="1384300"/>
          </a:xfrm>
          <a:prstGeom prst="rect">
            <a:avLst/>
          </a:prstGeom>
          <a:noFill/>
          <a:ln>
            <a:noFill/>
          </a:ln>
        </p:spPr>
      </p:pic>
      <p:pic>
        <p:nvPicPr>
          <p:cNvPr id="202" name="Google Shape;202;p33"/>
          <p:cNvPicPr preferRelativeResize="0"/>
          <p:nvPr/>
        </p:nvPicPr>
        <p:blipFill>
          <a:blip r:embed="rId5">
            <a:alphaModFix/>
          </a:blip>
          <a:stretch>
            <a:fillRect/>
          </a:stretch>
        </p:blipFill>
        <p:spPr>
          <a:xfrm>
            <a:off x="4289351" y="2231267"/>
            <a:ext cx="2971800" cy="1485900"/>
          </a:xfrm>
          <a:prstGeom prst="rect">
            <a:avLst/>
          </a:prstGeom>
          <a:noFill/>
          <a:ln>
            <a:noFill/>
          </a:ln>
        </p:spPr>
      </p:pic>
      <p:pic>
        <p:nvPicPr>
          <p:cNvPr id="203" name="Google Shape;203;p33"/>
          <p:cNvPicPr preferRelativeResize="0"/>
          <p:nvPr/>
        </p:nvPicPr>
        <p:blipFill>
          <a:blip r:embed="rId6">
            <a:alphaModFix/>
          </a:blip>
          <a:stretch>
            <a:fillRect/>
          </a:stretch>
        </p:blipFill>
        <p:spPr>
          <a:xfrm>
            <a:off x="4371918" y="4138467"/>
            <a:ext cx="2806700" cy="1409700"/>
          </a:xfrm>
          <a:prstGeom prst="rect">
            <a:avLst/>
          </a:prstGeom>
          <a:noFill/>
          <a:ln>
            <a:noFill/>
          </a:ln>
        </p:spPr>
      </p:pic>
      <p:pic>
        <p:nvPicPr>
          <p:cNvPr id="204" name="Google Shape;204;p33"/>
          <p:cNvPicPr preferRelativeResize="0"/>
          <p:nvPr/>
        </p:nvPicPr>
        <p:blipFill>
          <a:blip r:embed="rId7">
            <a:alphaModFix/>
          </a:blip>
          <a:stretch>
            <a:fillRect/>
          </a:stretch>
        </p:blipFill>
        <p:spPr>
          <a:xfrm>
            <a:off x="7914417" y="2269367"/>
            <a:ext cx="2819400" cy="1409700"/>
          </a:xfrm>
          <a:prstGeom prst="rect">
            <a:avLst/>
          </a:prstGeom>
          <a:noFill/>
          <a:ln>
            <a:noFill/>
          </a:ln>
        </p:spPr>
      </p:pic>
      <p:pic>
        <p:nvPicPr>
          <p:cNvPr id="205" name="Google Shape;205;p33"/>
          <p:cNvPicPr preferRelativeResize="0"/>
          <p:nvPr/>
        </p:nvPicPr>
        <p:blipFill>
          <a:blip r:embed="rId8">
            <a:alphaModFix/>
          </a:blip>
          <a:stretch>
            <a:fillRect/>
          </a:stretch>
        </p:blipFill>
        <p:spPr>
          <a:xfrm>
            <a:off x="7889017" y="4012034"/>
            <a:ext cx="2870200" cy="1435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Emotional Sentiment of Tweet</a:t>
            </a:r>
            <a:endParaRPr>
              <a:solidFill>
                <a:srgbClr val="000000"/>
              </a:solidFill>
            </a:endParaRPr>
          </a:p>
          <a:p>
            <a:endParaRPr>
              <a:solidFill>
                <a:srgbClr val="000000"/>
              </a:solidFill>
            </a:endParaRPr>
          </a:p>
        </p:txBody>
      </p:sp>
      <p:sp>
        <p:nvSpPr>
          <p:cNvPr id="211" name="Google Shape;211;p34"/>
          <p:cNvSpPr txBox="1">
            <a:spLocks noGrp="1"/>
          </p:cNvSpPr>
          <p:nvPr>
            <p:ph type="body" idx="1"/>
          </p:nvPr>
        </p:nvSpPr>
        <p:spPr>
          <a:xfrm>
            <a:off x="308667" y="2159833"/>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r>
              <a:rPr lang="en" sz="2667" dirty="0">
                <a:solidFill>
                  <a:srgbClr val="000000"/>
                </a:solidFill>
                <a:latin typeface="Times New Roman"/>
                <a:ea typeface="Times New Roman"/>
                <a:cs typeface="Times New Roman"/>
                <a:sym typeface="Times New Roman"/>
              </a:rPr>
              <a:t>The polarity of the tweets is not enough to understand the emotion underlying within the tweet text. The emotion can be categorized as fear, anger, anticipation, trust, surprise, positive, negative, sadness, disgust, joy. </a:t>
            </a:r>
            <a:r>
              <a:rPr lang="en" sz="2667" dirty="0" err="1">
                <a:solidFill>
                  <a:srgbClr val="000000"/>
                </a:solidFill>
                <a:latin typeface="Times New Roman"/>
                <a:ea typeface="Times New Roman"/>
                <a:cs typeface="Times New Roman"/>
                <a:sym typeface="Times New Roman"/>
              </a:rPr>
              <a:t>NRCLex</a:t>
            </a:r>
            <a:r>
              <a:rPr lang="en" sz="2667" dirty="0">
                <a:solidFill>
                  <a:srgbClr val="000000"/>
                </a:solidFill>
                <a:latin typeface="Times New Roman"/>
                <a:ea typeface="Times New Roman"/>
                <a:cs typeface="Times New Roman"/>
                <a:sym typeface="Times New Roman"/>
              </a:rPr>
              <a:t> is used to measure emotional affect from a body of text</a:t>
            </a:r>
            <a:endParaRPr sz="3733" dirty="0">
              <a:solidFill>
                <a:srgbClr val="000000"/>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Emotional Sentiment of Tweet</a:t>
            </a:r>
            <a:endParaRPr>
              <a:solidFill>
                <a:srgbClr val="000000"/>
              </a:solidFill>
            </a:endParaRPr>
          </a:p>
          <a:p>
            <a:endParaRPr>
              <a:solidFill>
                <a:srgbClr val="000000"/>
              </a:solidFill>
            </a:endParaRPr>
          </a:p>
        </p:txBody>
      </p:sp>
      <p:sp>
        <p:nvSpPr>
          <p:cNvPr id="217" name="Google Shape;217;p35"/>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r>
              <a:rPr lang="en" sz="2667">
                <a:solidFill>
                  <a:srgbClr val="000000"/>
                </a:solidFill>
                <a:latin typeface="Times New Roman"/>
                <a:ea typeface="Times New Roman"/>
                <a:cs typeface="Times New Roman"/>
                <a:sym typeface="Times New Roman"/>
              </a:rPr>
              <a:t>The polarity of the tweets is not enough to understand the emotion underlying within the tweet text. The emotion can be categorized as fear, anger, anticipation, trust, surprise, positive, negative, sadness, disgust, joy. NRCLex is used to measure emotional affect from a body of text</a:t>
            </a:r>
            <a:endParaRPr sz="3733">
              <a:solidFill>
                <a:srgbClr val="000000"/>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Emotional Sentiment of Tweet</a:t>
            </a:r>
            <a:endParaRPr>
              <a:solidFill>
                <a:srgbClr val="000000"/>
              </a:solidFill>
            </a:endParaRPr>
          </a:p>
          <a:p>
            <a:endParaRPr>
              <a:solidFill>
                <a:srgbClr val="000000"/>
              </a:solidFill>
            </a:endParaRPr>
          </a:p>
        </p:txBody>
      </p:sp>
      <p:sp>
        <p:nvSpPr>
          <p:cNvPr id="223" name="Google Shape;223;p36"/>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endParaRPr sz="3733">
              <a:solidFill>
                <a:srgbClr val="000000"/>
              </a:solidFill>
              <a:latin typeface="Times New Roman"/>
              <a:ea typeface="Times New Roman"/>
              <a:cs typeface="Times New Roman"/>
              <a:sym typeface="Times New Roman"/>
            </a:endParaRPr>
          </a:p>
        </p:txBody>
      </p:sp>
      <p:pic>
        <p:nvPicPr>
          <p:cNvPr id="224" name="Google Shape;224;p36"/>
          <p:cNvPicPr preferRelativeResize="0"/>
          <p:nvPr/>
        </p:nvPicPr>
        <p:blipFill>
          <a:blip r:embed="rId3">
            <a:alphaModFix/>
          </a:blip>
          <a:stretch>
            <a:fillRect/>
          </a:stretch>
        </p:blipFill>
        <p:spPr>
          <a:xfrm>
            <a:off x="415606" y="1600201"/>
            <a:ext cx="6969100" cy="4722591"/>
          </a:xfrm>
          <a:prstGeom prst="rect">
            <a:avLst/>
          </a:prstGeom>
          <a:noFill/>
          <a:ln>
            <a:noFill/>
          </a:ln>
        </p:spPr>
      </p:pic>
      <p:pic>
        <p:nvPicPr>
          <p:cNvPr id="225" name="Google Shape;225;p36"/>
          <p:cNvPicPr preferRelativeResize="0"/>
          <p:nvPr/>
        </p:nvPicPr>
        <p:blipFill>
          <a:blip r:embed="rId4">
            <a:alphaModFix/>
          </a:blip>
          <a:stretch>
            <a:fillRect/>
          </a:stretch>
        </p:blipFill>
        <p:spPr>
          <a:xfrm>
            <a:off x="7583339" y="1600200"/>
            <a:ext cx="2101600" cy="4505867"/>
          </a:xfrm>
          <a:prstGeom prst="rect">
            <a:avLst/>
          </a:prstGeom>
          <a:noFill/>
          <a:ln>
            <a:noFill/>
          </a:ln>
        </p:spPr>
      </p:pic>
      <p:pic>
        <p:nvPicPr>
          <p:cNvPr id="226" name="Google Shape;226;p36"/>
          <p:cNvPicPr preferRelativeResize="0"/>
          <p:nvPr/>
        </p:nvPicPr>
        <p:blipFill>
          <a:blip r:embed="rId5">
            <a:alphaModFix/>
          </a:blip>
          <a:stretch>
            <a:fillRect/>
          </a:stretch>
        </p:blipFill>
        <p:spPr>
          <a:xfrm>
            <a:off x="9684918" y="2503285"/>
            <a:ext cx="2019300" cy="2349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Emotional Sentiment of Tweet</a:t>
            </a:r>
            <a:endParaRPr>
              <a:solidFill>
                <a:srgbClr val="000000"/>
              </a:solidFill>
            </a:endParaRPr>
          </a:p>
          <a:p>
            <a:endParaRPr>
              <a:solidFill>
                <a:srgbClr val="000000"/>
              </a:solidFill>
            </a:endParaRPr>
          </a:p>
        </p:txBody>
      </p:sp>
      <p:sp>
        <p:nvSpPr>
          <p:cNvPr id="232" name="Google Shape;232;p37"/>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endParaRPr sz="3733">
              <a:solidFill>
                <a:srgbClr val="000000"/>
              </a:solidFill>
              <a:latin typeface="Times New Roman"/>
              <a:ea typeface="Times New Roman"/>
              <a:cs typeface="Times New Roman"/>
              <a:sym typeface="Times New Roman"/>
            </a:endParaRPr>
          </a:p>
        </p:txBody>
      </p:sp>
      <p:pic>
        <p:nvPicPr>
          <p:cNvPr id="233" name="Google Shape;233;p37"/>
          <p:cNvPicPr preferRelativeResize="0"/>
          <p:nvPr/>
        </p:nvPicPr>
        <p:blipFill>
          <a:blip r:embed="rId3">
            <a:alphaModFix/>
          </a:blip>
          <a:stretch>
            <a:fillRect/>
          </a:stretch>
        </p:blipFill>
        <p:spPr>
          <a:xfrm>
            <a:off x="489267" y="1723402"/>
            <a:ext cx="5774424" cy="3726500"/>
          </a:xfrm>
          <a:prstGeom prst="rect">
            <a:avLst/>
          </a:prstGeom>
          <a:noFill/>
          <a:ln>
            <a:noFill/>
          </a:ln>
        </p:spPr>
      </p:pic>
      <p:pic>
        <p:nvPicPr>
          <p:cNvPr id="234" name="Google Shape;234;p37"/>
          <p:cNvPicPr preferRelativeResize="0"/>
          <p:nvPr/>
        </p:nvPicPr>
        <p:blipFill>
          <a:blip r:embed="rId4">
            <a:alphaModFix/>
          </a:blip>
          <a:stretch>
            <a:fillRect/>
          </a:stretch>
        </p:blipFill>
        <p:spPr>
          <a:xfrm>
            <a:off x="6447039" y="1705051"/>
            <a:ext cx="5680400" cy="365521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solidFill>
                  <a:srgbClr val="000000"/>
                </a:solidFill>
              </a:rPr>
              <a:t>Emotional Sentiment of Tweet</a:t>
            </a:r>
            <a:endParaRPr>
              <a:solidFill>
                <a:srgbClr val="000000"/>
              </a:solidFill>
            </a:endParaRPr>
          </a:p>
          <a:p>
            <a:endParaRPr>
              <a:solidFill>
                <a:srgbClr val="000000"/>
              </a:solidFill>
            </a:endParaRPr>
          </a:p>
        </p:txBody>
      </p:sp>
      <p:sp>
        <p:nvSpPr>
          <p:cNvPr id="240" name="Google Shape;240;p38"/>
          <p:cNvSpPr txBox="1">
            <a:spLocks noGrp="1"/>
          </p:cNvSpPr>
          <p:nvPr>
            <p:ph type="body" idx="1"/>
          </p:nvPr>
        </p:nvSpPr>
        <p:spPr>
          <a:xfrm>
            <a:off x="308667" y="1432067"/>
            <a:ext cx="11360800" cy="4201200"/>
          </a:xfrm>
          <a:prstGeom prst="rect">
            <a:avLst/>
          </a:prstGeom>
        </p:spPr>
        <p:txBody>
          <a:bodyPr spcFirstLastPara="1" vert="horz" wrap="square" lIns="121900" tIns="121900" rIns="121900" bIns="121900" rtlCol="0" anchor="t" anchorCtr="0">
            <a:noAutofit/>
          </a:bodyPr>
          <a:lstStyle/>
          <a:p>
            <a:pPr marL="0" indent="0">
              <a:lnSpc>
                <a:spcPct val="116000"/>
              </a:lnSpc>
              <a:spcBef>
                <a:spcPts val="667"/>
              </a:spcBef>
              <a:spcAft>
                <a:spcPts val="1600"/>
              </a:spcAft>
              <a:buNone/>
            </a:pPr>
            <a:endParaRPr sz="3733">
              <a:solidFill>
                <a:srgbClr val="000000"/>
              </a:solidFill>
              <a:latin typeface="Times New Roman"/>
              <a:ea typeface="Times New Roman"/>
              <a:cs typeface="Times New Roman"/>
              <a:sym typeface="Times New Roman"/>
            </a:endParaRPr>
          </a:p>
        </p:txBody>
      </p:sp>
      <p:pic>
        <p:nvPicPr>
          <p:cNvPr id="241" name="Google Shape;241;p38"/>
          <p:cNvPicPr preferRelativeResize="0"/>
          <p:nvPr/>
        </p:nvPicPr>
        <p:blipFill>
          <a:blip r:embed="rId3">
            <a:alphaModFix/>
          </a:blip>
          <a:stretch>
            <a:fillRect/>
          </a:stretch>
        </p:blipFill>
        <p:spPr>
          <a:xfrm>
            <a:off x="415601" y="2197377"/>
            <a:ext cx="4277967" cy="2531433"/>
          </a:xfrm>
          <a:prstGeom prst="rect">
            <a:avLst/>
          </a:prstGeom>
          <a:noFill/>
          <a:ln>
            <a:noFill/>
          </a:ln>
        </p:spPr>
      </p:pic>
      <p:pic>
        <p:nvPicPr>
          <p:cNvPr id="242" name="Google Shape;242;p38"/>
          <p:cNvPicPr preferRelativeResize="0"/>
          <p:nvPr/>
        </p:nvPicPr>
        <p:blipFill>
          <a:blip r:embed="rId4">
            <a:alphaModFix/>
          </a:blip>
          <a:stretch>
            <a:fillRect/>
          </a:stretch>
        </p:blipFill>
        <p:spPr>
          <a:xfrm>
            <a:off x="4693572" y="2197367"/>
            <a:ext cx="3815400" cy="2326900"/>
          </a:xfrm>
          <a:prstGeom prst="rect">
            <a:avLst/>
          </a:prstGeom>
          <a:noFill/>
          <a:ln>
            <a:noFill/>
          </a:ln>
        </p:spPr>
      </p:pic>
      <p:pic>
        <p:nvPicPr>
          <p:cNvPr id="243" name="Google Shape;243;p38"/>
          <p:cNvPicPr preferRelativeResize="0"/>
          <p:nvPr/>
        </p:nvPicPr>
        <p:blipFill>
          <a:blip r:embed="rId5">
            <a:alphaModFix/>
          </a:blip>
          <a:stretch>
            <a:fillRect/>
          </a:stretch>
        </p:blipFill>
        <p:spPr>
          <a:xfrm>
            <a:off x="8508967" y="2255521"/>
            <a:ext cx="3582167" cy="2210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1138600" y="771233"/>
            <a:ext cx="9914800" cy="2051200"/>
          </a:xfrm>
          <a:prstGeom prst="rect">
            <a:avLst/>
          </a:prstGeom>
        </p:spPr>
        <p:txBody>
          <a:bodyPr spcFirstLastPara="1" vert="horz" wrap="square" lIns="121900" tIns="121900" rIns="121900" bIns="121900" rtlCol="0" anchor="ctr" anchorCtr="0">
            <a:noAutofit/>
          </a:bodyPr>
          <a:lstStyle/>
          <a:p>
            <a:r>
              <a:rPr lang="en" dirty="0"/>
              <a:t>Let’s connect</a:t>
            </a:r>
            <a:endParaRPr dirty="0"/>
          </a:p>
        </p:txBody>
      </p:sp>
      <p:sp>
        <p:nvSpPr>
          <p:cNvPr id="253" name="Google Shape;253;p38"/>
          <p:cNvSpPr txBox="1">
            <a:spLocks noGrp="1"/>
          </p:cNvSpPr>
          <p:nvPr>
            <p:ph type="body" idx="1"/>
          </p:nvPr>
        </p:nvSpPr>
        <p:spPr>
          <a:xfrm>
            <a:off x="1138600" y="2714600"/>
            <a:ext cx="9914800" cy="1428800"/>
          </a:xfrm>
          <a:prstGeom prst="rect">
            <a:avLst/>
          </a:prstGeom>
        </p:spPr>
        <p:txBody>
          <a:bodyPr spcFirstLastPara="1" vert="horz" wrap="square" lIns="121900" tIns="121900" rIns="121900" bIns="121900" rtlCol="0" anchor="t" anchorCtr="0">
            <a:noAutofit/>
          </a:bodyPr>
          <a:lstStyle/>
          <a:p>
            <a:pPr marL="0" indent="0" algn="l">
              <a:buNone/>
            </a:pPr>
            <a:r>
              <a:rPr lang="en"/>
              <a:t>Email ID: </a:t>
            </a:r>
            <a:r>
              <a:rPr lang="en" u="sng">
                <a:solidFill>
                  <a:schemeClr val="hlink"/>
                </a:solidFill>
                <a:hlinkClick r:id="rId3"/>
              </a:rPr>
              <a:t>vivekraja98@gmail.com</a:t>
            </a:r>
            <a:endParaRPr/>
          </a:p>
          <a:p>
            <a:pPr marL="0" indent="0" algn="l">
              <a:spcBef>
                <a:spcPts val="2133"/>
              </a:spcBef>
              <a:buNone/>
            </a:pPr>
            <a:endParaRPr/>
          </a:p>
          <a:p>
            <a:pPr marL="0" indent="0" algn="l">
              <a:spcBef>
                <a:spcPts val="2133"/>
              </a:spcBef>
              <a:buNone/>
            </a:pPr>
            <a:endParaRPr/>
          </a:p>
          <a:p>
            <a:pPr marL="0" indent="0" algn="l">
              <a:spcBef>
                <a:spcPts val="2133"/>
              </a:spcBef>
              <a:buNone/>
            </a:pPr>
            <a:endParaRPr/>
          </a:p>
          <a:p>
            <a:pPr marL="0" indent="0" algn="l">
              <a:spcBef>
                <a:spcPts val="2133"/>
              </a:spcBef>
              <a:buNone/>
            </a:pPr>
            <a:r>
              <a:rPr lang="en"/>
              <a:t>        </a:t>
            </a:r>
            <a:endParaRPr/>
          </a:p>
          <a:p>
            <a:pPr marL="0" indent="0" algn="l">
              <a:spcBef>
                <a:spcPts val="2133"/>
              </a:spcBef>
              <a:buNone/>
            </a:pPr>
            <a:endParaRPr/>
          </a:p>
          <a:p>
            <a:pPr marL="0" indent="0" algn="l">
              <a:spcBef>
                <a:spcPts val="2133"/>
              </a:spcBef>
              <a:spcAft>
                <a:spcPts val="2133"/>
              </a:spcAft>
              <a:buNone/>
            </a:pPr>
            <a:endParaRPr/>
          </a:p>
        </p:txBody>
      </p:sp>
      <p:pic>
        <p:nvPicPr>
          <p:cNvPr id="254" name="Google Shape;254;p38"/>
          <p:cNvPicPr preferRelativeResize="0"/>
          <p:nvPr/>
        </p:nvPicPr>
        <p:blipFill>
          <a:blip r:embed="rId4">
            <a:alphaModFix/>
          </a:blip>
          <a:stretch>
            <a:fillRect/>
          </a:stretch>
        </p:blipFill>
        <p:spPr>
          <a:xfrm>
            <a:off x="1372933" y="3429000"/>
            <a:ext cx="2308203" cy="2308203"/>
          </a:xfrm>
          <a:prstGeom prst="rect">
            <a:avLst/>
          </a:prstGeom>
          <a:noFill/>
          <a:ln>
            <a:noFill/>
          </a:ln>
        </p:spPr>
      </p:pic>
      <p:sp>
        <p:nvSpPr>
          <p:cNvPr id="255" name="Google Shape;255;p38"/>
          <p:cNvSpPr txBox="1"/>
          <p:nvPr/>
        </p:nvSpPr>
        <p:spPr>
          <a:xfrm>
            <a:off x="1138600"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Linkedin: @Vivek Raja P S</a:t>
            </a:r>
            <a:endParaRPr sz="2400">
              <a:latin typeface="Lato"/>
              <a:ea typeface="Lato"/>
              <a:cs typeface="Lato"/>
              <a:sym typeface="Lato"/>
            </a:endParaRPr>
          </a:p>
        </p:txBody>
      </p:sp>
      <p:pic>
        <p:nvPicPr>
          <p:cNvPr id="256" name="Google Shape;256;p38"/>
          <p:cNvPicPr preferRelativeResize="0"/>
          <p:nvPr/>
        </p:nvPicPr>
        <p:blipFill>
          <a:blip r:embed="rId5">
            <a:alphaModFix/>
          </a:blip>
          <a:stretch>
            <a:fillRect/>
          </a:stretch>
        </p:blipFill>
        <p:spPr>
          <a:xfrm>
            <a:off x="5132618" y="3390734"/>
            <a:ext cx="2384701" cy="2384701"/>
          </a:xfrm>
          <a:prstGeom prst="rect">
            <a:avLst/>
          </a:prstGeom>
          <a:noFill/>
          <a:ln>
            <a:noFill/>
          </a:ln>
        </p:spPr>
      </p:pic>
      <p:sp>
        <p:nvSpPr>
          <p:cNvPr id="257" name="Google Shape;257;p38"/>
          <p:cNvSpPr txBox="1"/>
          <p:nvPr/>
        </p:nvSpPr>
        <p:spPr>
          <a:xfrm>
            <a:off x="4992033"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    GitHub: @Vivek0712</a:t>
            </a:r>
            <a:endParaRPr sz="2400">
              <a:latin typeface="Lato"/>
              <a:ea typeface="Lato"/>
              <a:cs typeface="Lato"/>
              <a:sym typeface="Lato"/>
            </a:endParaRPr>
          </a:p>
        </p:txBody>
      </p:sp>
      <p:pic>
        <p:nvPicPr>
          <p:cNvPr id="258" name="Google Shape;258;p38"/>
          <p:cNvPicPr preferRelativeResize="0"/>
          <p:nvPr/>
        </p:nvPicPr>
        <p:blipFill>
          <a:blip r:embed="rId6">
            <a:alphaModFix/>
          </a:blip>
          <a:stretch>
            <a:fillRect/>
          </a:stretch>
        </p:blipFill>
        <p:spPr>
          <a:xfrm>
            <a:off x="8668700" y="3390734"/>
            <a:ext cx="2384701" cy="2384701"/>
          </a:xfrm>
          <a:prstGeom prst="rect">
            <a:avLst/>
          </a:prstGeom>
          <a:noFill/>
          <a:ln>
            <a:noFill/>
          </a:ln>
        </p:spPr>
      </p:pic>
      <p:sp>
        <p:nvSpPr>
          <p:cNvPr id="259" name="Google Shape;259;p38"/>
          <p:cNvSpPr txBox="1"/>
          <p:nvPr/>
        </p:nvSpPr>
        <p:spPr>
          <a:xfrm>
            <a:off x="8574967"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Twitter: @vivekraja007</a:t>
            </a:r>
            <a:endParaRPr sz="2400">
              <a:latin typeface="Lato"/>
              <a:ea typeface="Lato"/>
              <a:cs typeface="Lato"/>
              <a:sym typeface="Lato"/>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468.6914"/>
  <p:tag name="ORIGINALWIDTH" val="3475.815"/>
  <p:tag name="OUTPUTDPI" val="1200"/>
  <p:tag name="LATEXADDIN" val="\documentclass{article}&#10;\usepackage{amsmath}&#10;\pagestyle{empty}&#10;\begin{document}&#10;&#10;&#10;\begin{tabular}{|l|l|l|l|l|}&#10;\hline&#10;\multicolumn{4}{|c|}{\textbf{Attributes}} &amp; \textbf{Class}\\&#10;\hline&#10;\small&#10;Name &amp; Money Spent &amp; Bought Similar &amp; Visits &amp; Will Buy\\ \hline&#10;\normalsize&#10;\texttt{Mary}    &amp; \texttt{High}         &amp; \texttt{Yes}    &amp; \texttt{Rarely}   &amp; \texttt{Yes}     \\ \hline&#10;\end{tabular}&#10;&#10;\end{document}"/>
  <p:tag name="IGUANATEXSIZE" val="20"/>
  <p:tag name="IGUANATEXCURSOR" val="270"/>
  <p:tag name="TRANSPARENCY" val="True"/>
  <p:tag name="FILENAME" val=""/>
  <p:tag name="INPUTTYPE" val="0"/>
  <p:tag name="LATEXENGINEID" val="0"/>
  <p:tag name="TEMPFOLDER" val="C:\Users\rzafa\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058.25"/>
  <p:tag name="ORIGINALWIDTH" val="1809.75"/>
  <p:tag name="LATEXADDIN" val="\documentclass{article}&#10;\usepackage{amsmath}&#10;\pagestyle{empty}&#10;\begin{document}&#10;&#10;\begin{eqnarray}&#10;idf_{\rm social} &amp; = &amp; \log_2 (3/2)=0.584\nonumber\\&#10;idf_{\rm media}  &amp; = &amp; \log_2 (3/2)=0.584\nonumber\\&#10;idf_{\rm mining} &amp; = &amp; \log_2 (3/1)=1.584\nonumber\\&#10;idf_{\rm data}   &amp; = &amp; \log_2 (3/2)=0.584\nonumber\\&#10;idf_{\rm financial} &amp;=&amp; \log_2 (3/1)=1.584\nonumber\\&#10;idf_{\rm market} &amp;=&amp; \log_2 (3/1)=1.584\nonumber&#10;\end{eqnarray}&#10;&#10;&#10;&#10;\end{document}"/>
  <p:tag name="IGUANATEXSIZE" val="20"/>
  <p:tag name="IGUANATEXCURSOR" val="412"/>
</p:tagLst>
</file>

<file path=ppt/tags/tag11.xml><?xml version="1.0" encoding="utf-8"?>
<p:tagLst xmlns:a="http://schemas.openxmlformats.org/drawingml/2006/main" xmlns:r="http://schemas.openxmlformats.org/officeDocument/2006/relationships" xmlns:p="http://schemas.openxmlformats.org/presentationml/2006/main">
  <p:tag name="ORIGINALHEIGHT" val="612.75"/>
  <p:tag name="ORIGINALWIDTH" val="3292.5"/>
  <p:tag name="LATEXADDIN" val="\documentclass{article}&#10;\usepackage{amsmath}&#10;\pagestyle{empty}&#10;\begin{document}&#10;&#10;&#10;\begin{tabular}{|l|l|l|l|l|l|l|}&#10;\hline&#10; &amp; social &amp; media &amp; mining &amp; data &amp; financial &amp; market\\ \hline&#10;$d_1$&amp;0.584&amp;0.584&amp;1.584&amp;0&amp;0&amp;0\\&#10;$d_2$&amp;0.584&amp;0.584&amp;0&amp;0.584&amp;0&amp;0\\&#10;$d_3$&amp;0&amp;0&amp;0&amp;0.584&amp;1.584&amp;1.584\\ \hline&#10;\end{tabular}&#10;&#10;&#10;\end{document}"/>
  <p:tag name="IGUANATEXSIZE" val="14"/>
  <p:tag name="IGUANATEXCURSOR" val="303"/>
</p:tagLst>
</file>

<file path=ppt/tags/tag12.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24"/>
  <p:tag name="IGUANATEXCURSOR" val="557"/>
</p:tagLst>
</file>

<file path=ppt/tags/tag13.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14"/>
  <p:tag name="IGUANATEXCURSOR" val="557"/>
</p:tagLst>
</file>

<file path=ppt/tags/tag14.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14"/>
  <p:tag name="IGUANATEXCURSOR" val="557"/>
</p:tagLst>
</file>

<file path=ppt/tags/tag15.xml><?xml version="1.0" encoding="utf-8"?>
<p:tagLst xmlns:a="http://schemas.openxmlformats.org/drawingml/2006/main" xmlns:r="http://schemas.openxmlformats.org/officeDocument/2006/relationships" xmlns:p="http://schemas.openxmlformats.org/presentationml/2006/main">
  <p:tag name="ORIGINALHEIGHT" val="124.5"/>
  <p:tag name="ORIGINALWIDTH" val="1975.5"/>
  <p:tag name="LATEXADDIN" val="\documentclass{article}&#10;\usepackage{amsmath}&#10;\pagestyle{empty}&#10;\begin{document}&#10;&#10;&#10;${\it entropy}(T) = -p_+ \log p_+ - p_- \log p_-$&#10;&#10;\end{document}"/>
  <p:tag name="IGUANATEXSIZE" val="30"/>
  <p:tag name="IGUANATEXCURSOR" val="131"/>
</p:tagLst>
</file>

<file path=ppt/tags/tag16.xml><?xml version="1.0" encoding="utf-8"?>
<p:tagLst xmlns:a="http://schemas.openxmlformats.org/drawingml/2006/main" xmlns:r="http://schemas.openxmlformats.org/officeDocument/2006/relationships" xmlns:p="http://schemas.openxmlformats.org/presentationml/2006/main">
  <p:tag name="ORIGINALHEIGHT" val="153"/>
  <p:tag name="ORIGINALWIDTH" val="2363.25"/>
  <p:tag name="LATEXADDIN" val="\documentclass{article}&#10;\usepackage{amsmath}&#10;\pagestyle{empty}&#10;\begin{document}&#10;&#10;&#10;${\it entropy}(T) = -\frac{7}{10} \log \frac{7}{10} - \frac{3}{10} \log \frac{3}{10} = 0.881$&#10;&#10;&#10;\end{document}"/>
  <p:tag name="IGUANATEXSIZE" val="30"/>
  <p:tag name="IGUANATEXCURSOR" val="175"/>
</p:tagLst>
</file>

<file path=ppt/tags/tag17.xml><?xml version="1.0" encoding="utf-8"?>
<p:tagLst xmlns:a="http://schemas.openxmlformats.org/drawingml/2006/main" xmlns:r="http://schemas.openxmlformats.org/officeDocument/2006/relationships" xmlns:p="http://schemas.openxmlformats.org/presentationml/2006/main">
  <p:tag name="ORIGINALHEIGHT" val="191.2261"/>
  <p:tag name="ORIGINALWIDTH" val="1205.099"/>
  <p:tag name="OUTPUTDPI" val="1200"/>
  <p:tag name="LATEXADDIN" val="\documentclass{article}&#10;\usepackage{amsmath}&#10;\pagestyle{empty}&#10;\begin{document}&#10;&#10;&#10;$P(Y|X)=\frac{P(X|Y)P(Y)}{P(X)}$&#10;&#10;\end{document}"/>
  <p:tag name="IGUANATEXSIZE" val="30"/>
  <p:tag name="IGUANATEXCURSOR" val="83"/>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43.982"/>
  <p:tag name="ORIGINALWIDTH" val="1319.835"/>
  <p:tag name="OUTPUTDPI" val="1200"/>
  <p:tag name="LATEXADDIN" val="\documentclass{article}&#10;\usepackage{amsmath}&#10;\pagestyle{empty}&#10;\begin{document}&#10;&#10;&#10;$P(X|y_i)=\Pi_{j=1}^n P(x_j|y_i)$&#10;&#10;\end{document}"/>
  <p:tag name="IGUANATEXSIZE" val="20"/>
  <p:tag name="IGUANATEXCURSOR" val="115"/>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394.826"/>
  <p:tag name="ORIGINALWIDTH" val="4132.733"/>
  <p:tag name="OUTPUTDPI" val="1200"/>
  <p:tag name="LATEXADDIN" val="\documentclass{article}&#10;\usepackage{amsmath}&#10;\pagestyle{empty}&#10;\begin{document}&#10;&#10;\begin{tabular}{|l|l|l|l|l|}&#10;\hline&#10;No. &amp; Outlook (O)  &amp; Temperature (T) &amp; Humidity (H) &amp; Play Golf (PG) \\ \hline&#10;1   &amp; sunny    &amp; hot         &amp; high     &amp; N         \\ \hline&#10;2   &amp; sunny &amp; mild &amp; high     &amp; N         \\ \hline&#10;3   &amp; overcast &amp; hot         &amp; high     &amp; Y         \\ \hline&#10;4   &amp; rain     &amp; mild        &amp; high     &amp; Y         \\ \hline&#10;5   &amp; sunny     &amp; cool        &amp; normal   &amp; Y         \\ \hline&#10;6   &amp; rain     &amp; cool        &amp; normal   &amp; N         \\ \hline&#10;7   &amp; overcast &amp; cool        &amp; normal   &amp; Y         \\ \hline&#10;8   &amp; sunny    &amp; mild        &amp; high     &amp; ?         \\ \hline&#10;\end{tabular}&#10;&#10;&#10;\end{document}"/>
  <p:tag name="IGUANATEXSIZE" val="14"/>
  <p:tag name="IGUANATEXCURSOR" val="696"/>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623.25"/>
  <p:tag name="ORIGINALWIDTH" val="3737.25"/>
  <p:tag name="LATEXADDIN" val="\documentclass{article}&#10;\usepackage{amsmath}&#10;\pagestyle{empty}&#10;\begin{document}&#10;&#10;\begin{tabular}{|l|l|l|l|l|}&#10;\hline&#10;\multicolumn{4}{|c|}{\textbf{Attributes}} &amp; \textbf{Class}\\&#10;\hline&#10;\small&#10;Name &amp; Money Spent &amp; Bought Similar &amp; Visits &amp; Will Buy\\ \hline&#10;\normalsize&#10;\texttt{John}    &amp; \texttt{High}         &amp; \texttt{Yes}    &amp; \texttt{Frequently}   &amp; \texttt{?}     \\ \hline&#10;\texttt{Mary}    &amp; \texttt{High}         &amp; \texttt{Yes}    &amp; \texttt{Rarely}   &amp; \texttt{Yes}     \\ \hline&#10;\end{tabular}&#10;&#10;&#10;&#10;\end{document}"/>
  <p:tag name="IGUANATEXSIZE" val="21"/>
  <p:tag name="IGUANATEXCURSOR" val="501"/>
</p:tagLst>
</file>

<file path=ppt/tags/tag20.xml><?xml version="1.0" encoding="utf-8"?>
<p:tagLst xmlns:a="http://schemas.openxmlformats.org/drawingml/2006/main" xmlns:r="http://schemas.openxmlformats.org/officeDocument/2006/relationships" xmlns:p="http://schemas.openxmlformats.org/presentationml/2006/main">
  <p:tag name="ORIGINALHEIGHT" val="1394.826"/>
  <p:tag name="ORIGINALWIDTH" val="4132.733"/>
  <p:tag name="OUTPUTDPI" val="1200"/>
  <p:tag name="LATEXADDIN" val="\documentclass{article}&#10;\usepackage{amsmath}&#10;\pagestyle{empty}&#10;\begin{document}&#10;&#10;\begin{tabular}{|l|l|l|l|l|}&#10;\hline&#10;No. &amp; Outlook (O)  &amp; Temperature (T) &amp; Humidity (H) &amp; Play Golf (PG) \\ \hline&#10;1   &amp; sunny    &amp; hot         &amp; high     &amp; N         \\ \hline&#10;2   &amp; sunny &amp; mild &amp; high     &amp; N         \\ \hline&#10;3   &amp; overcast &amp; hot         &amp; high     &amp; Y         \\ \hline&#10;4   &amp; rain     &amp; mild        &amp; high     &amp; Y         \\ \hline&#10;5   &amp; sunny     &amp; cool        &amp; normal   &amp; Y         \\ \hline&#10;6   &amp; rain     &amp; cool        &amp; normal   &amp; N         \\ \hline&#10;7   &amp; overcast &amp; cool        &amp; normal   &amp; Y         \\ \hline&#10;8   &amp; sunny    &amp; mild        &amp; high     &amp; ?         \\ \hline&#10;\end{tabular}&#10;&#10;&#10;\end{document}"/>
  <p:tag name="IGUANATEXSIZE" val="14"/>
  <p:tag name="IGUANATEXCURSOR" val="696"/>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12.4859"/>
  <p:tag name="ORIGINALWIDTH" val="768.6539"/>
  <p:tag name="OUTPUTDPI" val="1200"/>
  <p:tag name="LATEXADDIN" val="\documentclass{article}&#10;\usepackage{amsmath}&#10;\usepackage{amsfonts}&#10;\pagestyle{empty}&#10;\begin{document}&#10;&#10;&#10;$f: U \times I \rightarrow \mathbb{R}$&#10;&#10;\end{document}"/>
  <p:tag name="IGUANATEXSIZE" val="30"/>
  <p:tag name="IGUANATEXCURSOR" val="138"/>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9.75"/>
  <p:tag name="ORIGINALWIDTH" val="1347"/>
  <p:tag name="LATEXADDIN" val="\documentclass{article}&#10;\usepackage{amsmath}&#10;\pagestyle{empty}&#10;\begin{document}&#10;&#10;$d_i = (w_{1,i}, w_{2,i}, \dots, w_{N,i})$&#10;&#10;&#10;\end{document}"/>
  <p:tag name="IGUANATEXSIZE" val="36"/>
  <p:tag name="IGUANATEXCURSOR" val="123"/>
</p:tagLst>
</file>

<file path=ppt/tags/tag4.xml><?xml version="1.0" encoding="utf-8"?>
<p:tagLst xmlns:a="http://schemas.openxmlformats.org/drawingml/2006/main" xmlns:r="http://schemas.openxmlformats.org/officeDocument/2006/relationships" xmlns:p="http://schemas.openxmlformats.org/presentationml/2006/main">
  <p:tag name="ORIGINALHEIGHT" val="612.75"/>
  <p:tag name="ORIGINALWIDTH" val="3251.25"/>
  <p:tag name="LATEXADDIN" val="\documentclass{article}&#10;\usepackage{amsmath}&#10;\pagestyle{empty}&#10;\begin{document}&#10;&#10;\begin{tabular}{|l|l|l|l|l|l|l|}&#10;\hline&#10;\small&#10; &amp; social &amp; media &amp; mining &amp; data &amp; financial &amp; market\\ \hline&#10;$d_1$&amp;1&amp;1&amp;1&amp;0&amp;0&amp;0\\&#10;$d_2$&amp;1&amp;1&amp;0&amp;1&amp;0&amp;0\\&#10;$d_3$&amp;0&amp;0&amp;0&amp;1&amp;1&amp;1\\ \hline&#10;\end{tabular}&#10;&#10;&#10;&#10;\end{document}"/>
  <p:tag name="IGUANATEXSIZE" val="20"/>
  <p:tag name="IGUANATEXCURSOR" val="273"/>
</p:tagLst>
</file>

<file path=ppt/tags/tag5.xml><?xml version="1.0" encoding="utf-8"?>
<p:tagLst xmlns:a="http://schemas.openxmlformats.org/drawingml/2006/main" xmlns:r="http://schemas.openxmlformats.org/officeDocument/2006/relationships" xmlns:p="http://schemas.openxmlformats.org/presentationml/2006/main">
  <p:tag name="ORIGINALHEIGHT" val="123.75"/>
  <p:tag name="ORIGINALWIDTH" val="920.25"/>
  <p:tag name="LATEXADDIN" val="\documentclass{article}&#10;\usepackage{amsmath}&#10;\pagestyle{empty}&#10;\begin{document}&#10;&#10;&#10;$w_{j,i}=tf_{j,i} \times idf_j$&#10;&#10;\end{document}"/>
  <p:tag name="IGUANATEXSIZE" val="30"/>
  <p:tag name="IGUANATEXCURSOR" val="113"/>
</p:tagLst>
</file>

<file path=ppt/tags/tag6.xml><?xml version="1.0" encoding="utf-8"?>
<p:tagLst xmlns:a="http://schemas.openxmlformats.org/drawingml/2006/main" xmlns:r="http://schemas.openxmlformats.org/officeDocument/2006/relationships" xmlns:p="http://schemas.openxmlformats.org/presentationml/2006/main">
  <p:tag name="ORIGINALHEIGHT" val="210.75"/>
  <p:tag name="ORIGINALWIDTH" val="2219.25"/>
  <p:tag name="LATEXADDIN" val="\documentclass{article}&#10;\usepackage{amsmath}&#10;\pagestyle{empty}&#10;\begin{document}&#10;&#10;&#10;$idf_j = \log_2 \frac{|D|}{|\{\mbox{document} \in D~|~j \in \mbox{document}\}|}$&#10;&#10;&#10;\end{document}"/>
  <p:tag name="IGUANATEXSIZE" val="30"/>
  <p:tag name="IGUANATEXCURSOR" val="162"/>
</p:tagLst>
</file>

<file path=ppt/tags/tag7.xml><?xml version="1.0" encoding="utf-8"?>
<p:tagLst xmlns:a="http://schemas.openxmlformats.org/drawingml/2006/main" xmlns:r="http://schemas.openxmlformats.org/officeDocument/2006/relationships" xmlns:p="http://schemas.openxmlformats.org/presentationml/2006/main">
  <p:tag name="ORIGINALHEIGHT" val="123.75"/>
  <p:tag name="ORIGINALWIDTH" val="204.75"/>
  <p:tag name="LATEXADDIN" val="\documentclass{article}&#10;\usepackage{amsmath}&#10;\pagestyle{empty}&#10;\begin{document}&#10;&#10;&#10;$tf_{j,i}$&#10;&#10;\end{document}"/>
  <p:tag name="IGUANATEXSIZE" val="30"/>
  <p:tag name="IGUANATEXCURSOR" val="92"/>
</p:tagLst>
</file>

<file path=ppt/tags/tag8.xml><?xml version="1.0" encoding="utf-8"?>
<p:tagLst xmlns:a="http://schemas.openxmlformats.org/drawingml/2006/main" xmlns:r="http://schemas.openxmlformats.org/officeDocument/2006/relationships" xmlns:p="http://schemas.openxmlformats.org/presentationml/2006/main">
  <p:tag name="ORIGINALHEIGHT" val="630"/>
  <p:tag name="ORIGINALWIDTH" val="2643"/>
  <p:tag name="LATEXADDIN" val="\documentclass{article}&#10;\usepackage{amsmath}&#10;\pagestyle{empty}&#10;\begin{document}&#10;&#10;\begin{eqnarray}&#10;tf-idf(``\hbox{\it apple}\hbox{''}, d_1) &amp; = &amp; 10 \times \log_2 \frac{20}{1} = 43.22\nonumber\\[6pt]&#10;tf-idf(``\hbox{\it orange}\hbox{''}, d_1)   &amp; = &amp; 20 \times \log_2 \frac{20}{20} = 0\nonumber&#10;\end{eqnarray}&#10;&#10;&#10;&#10;\end{document}"/>
  <p:tag name="IGUANATEXSIZE" val="30"/>
  <p:tag name="IGUANATEXCURSOR" val="292"/>
</p:tagLst>
</file>

<file path=ppt/tags/tag9.xml><?xml version="1.0" encoding="utf-8"?>
<p:tagLst xmlns:a="http://schemas.openxmlformats.org/drawingml/2006/main" xmlns:r="http://schemas.openxmlformats.org/officeDocument/2006/relationships" xmlns:p="http://schemas.openxmlformats.org/presentationml/2006/main">
  <p:tag name="ORIGINALHEIGHT" val="612.75"/>
  <p:tag name="ORIGINALWIDTH" val="3251.25"/>
  <p:tag name="LATEXADDIN" val="\documentclass{article}&#10;\usepackage{amsmath}&#10;\pagestyle{empty}&#10;\begin{document}&#10;&#10;\begin{tabular}{|l|l|l|l|l|l|l|}&#10;\hline&#10;\small&#10; &amp; social &amp; media &amp; mining &amp; data &amp; financial &amp; market\\ \hline&#10;$d_1$&amp;1&amp;1&amp;1&amp;0&amp;0&amp;0\\&#10;$d_2$&amp;1&amp;1&amp;0&amp;1&amp;0&amp;0\\&#10;$d_3$&amp;0&amp;0&amp;0&amp;1&amp;1&amp;1\\ \hline&#10;\end{tabular}&#10;&#10;&#10;&#10;\end{document}"/>
  <p:tag name="IGUANATEXSIZE" val="14"/>
  <p:tag name="IGUANATEXCURSOR" val="273"/>
</p:tagLst>
</file>

<file path=ppt/theme/theme1.xml><?xml version="1.0" encoding="utf-8"?>
<a:theme xmlns:a="http://schemas.openxmlformats.org/drawingml/2006/main" name="RetrospectVTI">
  <a:themeElements>
    <a:clrScheme name="AnalogousFromRegularSeedRightStep">
      <a:dk1>
        <a:srgbClr val="000000"/>
      </a:dk1>
      <a:lt1>
        <a:srgbClr val="FFFFFF"/>
      </a:lt1>
      <a:dk2>
        <a:srgbClr val="243C22"/>
      </a:dk2>
      <a:lt2>
        <a:srgbClr val="E2E8E8"/>
      </a:lt2>
      <a:accent1>
        <a:srgbClr val="E73729"/>
      </a:accent1>
      <a:accent2>
        <a:srgbClr val="D57417"/>
      </a:accent2>
      <a:accent3>
        <a:srgbClr val="B2A420"/>
      </a:accent3>
      <a:accent4>
        <a:srgbClr val="7EB113"/>
      </a:accent4>
      <a:accent5>
        <a:srgbClr val="49B921"/>
      </a:accent5>
      <a:accent6>
        <a:srgbClr val="14BC2F"/>
      </a:accent6>
      <a:hlink>
        <a:srgbClr val="329097"/>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1377</TotalTime>
  <Words>5425</Words>
  <Application>Microsoft Macintosh PowerPoint</Application>
  <PresentationFormat>Widescreen</PresentationFormat>
  <Paragraphs>823</Paragraphs>
  <Slides>99</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Avenir Next LT Pro</vt:lpstr>
      <vt:lpstr>Avenir Next LT Pro Light</vt:lpstr>
      <vt:lpstr>Calibri</vt:lpstr>
      <vt:lpstr>Cambria Math</vt:lpstr>
      <vt:lpstr>Lato</vt:lpstr>
      <vt:lpstr>Open Sans</vt:lpstr>
      <vt:lpstr>Times New Roman</vt:lpstr>
      <vt:lpstr>RetrospectVTI</vt:lpstr>
      <vt:lpstr>Data Analytics in Social Media</vt:lpstr>
      <vt:lpstr>Overview of today’s session</vt:lpstr>
      <vt:lpstr>PowerPoint Presentation</vt:lpstr>
      <vt:lpstr>PowerPoint Presentation</vt:lpstr>
      <vt:lpstr>PowerPoint Presentation</vt:lpstr>
      <vt:lpstr>Overview of Social Media Analytics</vt:lpstr>
      <vt:lpstr>PowerPoint Presentation</vt:lpstr>
      <vt:lpstr>PowerPoint Presentation</vt:lpstr>
      <vt:lpstr>Why Social Media analytics?</vt:lpstr>
      <vt:lpstr>PowerPoint Presentation</vt:lpstr>
      <vt:lpstr>These strategies affect a range of business activity:    These strategies affect a range of business activity:    These strategies affect a range of business activity:    These strategies affect a range of business activity:    Business Activities</vt:lpstr>
      <vt:lpstr>Key capabilities of effective social media analytics</vt:lpstr>
      <vt:lpstr>Social Media Analytics Process</vt:lpstr>
      <vt:lpstr>Capture</vt:lpstr>
      <vt:lpstr>Understand</vt:lpstr>
      <vt:lpstr>Present</vt:lpstr>
      <vt:lpstr>PowerPoint Presentation</vt:lpstr>
      <vt:lpstr>How AI is used in Social Medias?</vt:lpstr>
      <vt:lpstr>How is AI used in social media?</vt:lpstr>
      <vt:lpstr>How does Facebook use AI?</vt:lpstr>
      <vt:lpstr>How does Instagram use AI?</vt:lpstr>
      <vt:lpstr>How does YouTube use AI?</vt:lpstr>
      <vt:lpstr>How does TikTok use AI?</vt:lpstr>
      <vt:lpstr>How do social media marketers use AI?</vt:lpstr>
      <vt:lpstr>Why to add intelligence to social apps?</vt:lpstr>
      <vt:lpstr>PowerPoint Presentation</vt:lpstr>
      <vt:lpstr>NLP &amp; Social Media</vt:lpstr>
      <vt:lpstr>PowerPoint Presentation</vt:lpstr>
      <vt:lpstr>PowerPoint Presentation</vt:lpstr>
      <vt:lpstr>PowerPoint Presentation</vt:lpstr>
      <vt:lpstr>PowerPoint Presentation</vt:lpstr>
      <vt:lpstr>PowerPoint Presentation</vt:lpstr>
      <vt:lpstr>Social Media Segmentation</vt:lpstr>
      <vt:lpstr>PowerPoint Presentation</vt:lpstr>
      <vt:lpstr>Data</vt:lpstr>
      <vt:lpstr>Data Instances</vt:lpstr>
      <vt:lpstr>Data Instances</vt:lpstr>
      <vt:lpstr>Data Types + Permissible Operations (statistics)</vt:lpstr>
      <vt:lpstr>Sample Dataset – Twitter Users</vt:lpstr>
      <vt:lpstr>Text Representation</vt:lpstr>
      <vt:lpstr>Vector Space Model</vt:lpstr>
      <vt:lpstr>Vector Space Model: An Example</vt:lpstr>
      <vt:lpstr>TF-IDF (Term Frequency-Inverse Document Frequency)</vt:lpstr>
      <vt:lpstr>TF-IDF: An Example</vt:lpstr>
      <vt:lpstr>TF-IDF: An Example</vt:lpstr>
      <vt:lpstr>Data Quality</vt:lpstr>
      <vt:lpstr>Data Preprocessing</vt:lpstr>
      <vt:lpstr>Data Preprocessing</vt:lpstr>
      <vt:lpstr>Data Mining Algorithms</vt:lpstr>
      <vt:lpstr>Data Mining Algorithms</vt:lpstr>
      <vt:lpstr>Supervised Learning</vt:lpstr>
      <vt:lpstr>Supervised Learning: The Process</vt:lpstr>
      <vt:lpstr>Classification: An Email Example</vt:lpstr>
      <vt:lpstr>A Twitter Example</vt:lpstr>
      <vt:lpstr>Supervised Learning Algorithms</vt:lpstr>
      <vt:lpstr>Decision Tree Learning</vt:lpstr>
      <vt:lpstr>Decision Tree</vt:lpstr>
      <vt:lpstr>Decision Tree: Example</vt:lpstr>
      <vt:lpstr>Decision Tree Construction</vt:lpstr>
      <vt:lpstr>Decision Tree Construction</vt:lpstr>
      <vt:lpstr>Entropy Example</vt:lpstr>
      <vt:lpstr>Naïve Bayes Learning</vt:lpstr>
      <vt:lpstr>Naive Bayes Classifier</vt:lpstr>
      <vt:lpstr>NBC: An Example</vt:lpstr>
      <vt:lpstr>Nearest Neighbor Classifier</vt:lpstr>
      <vt:lpstr>Nearest Neighbor Classifier</vt:lpstr>
      <vt:lpstr>k-NN: Algorithm</vt:lpstr>
      <vt:lpstr>k-NN example</vt:lpstr>
      <vt:lpstr>k-NN: Example 2</vt:lpstr>
      <vt:lpstr>Recommender Systems - Examples</vt:lpstr>
      <vt:lpstr>Main Idea behind Recommender Systems</vt:lpstr>
      <vt:lpstr>Recommendation vs. Search</vt:lpstr>
      <vt:lpstr>Challenges of Recommender Systems</vt:lpstr>
      <vt:lpstr>Challenges of Recommender Systems</vt:lpstr>
      <vt:lpstr>AI Builder</vt:lpstr>
      <vt:lpstr>AI Builder</vt:lpstr>
      <vt:lpstr>AI Models</vt:lpstr>
      <vt:lpstr>Common Business Scenarios</vt:lpstr>
      <vt:lpstr>Demo</vt:lpstr>
      <vt:lpstr>Abstract</vt:lpstr>
      <vt:lpstr>Introduction</vt:lpstr>
      <vt:lpstr>Introduction</vt:lpstr>
      <vt:lpstr>Introduction</vt:lpstr>
      <vt:lpstr>Data Collection</vt:lpstr>
      <vt:lpstr>Data Cleaning and Preprocessing</vt:lpstr>
      <vt:lpstr>Data Modelling</vt:lpstr>
      <vt:lpstr>Most Common Words and Hashtags</vt:lpstr>
      <vt:lpstr>Most Common Words</vt:lpstr>
      <vt:lpstr>Frequent Hashtags</vt:lpstr>
      <vt:lpstr>Topic Modelling using LDA</vt:lpstr>
      <vt:lpstr>Topic Modelling using LDA</vt:lpstr>
      <vt:lpstr>Topic Modelling using LDA</vt:lpstr>
      <vt:lpstr>Polarity of tweets</vt:lpstr>
      <vt:lpstr>Emotional Sentiment of Tweet </vt:lpstr>
      <vt:lpstr>Emotional Sentiment of Tweet </vt:lpstr>
      <vt:lpstr>Emotional Sentiment of Tweet </vt:lpstr>
      <vt:lpstr>Emotional Sentiment of Tweet </vt:lpstr>
      <vt:lpstr>Emotional Sentiment of Tweet </vt:lpstr>
      <vt:lpstr>Let’s connect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Intelligent Business Usecases using AI Builder</dc:title>
  <dc:creator>Vivek Raja P S</dc:creator>
  <cp:lastModifiedBy>Vivek Raja P S</cp:lastModifiedBy>
  <cp:revision>13</cp:revision>
  <dcterms:created xsi:type="dcterms:W3CDTF">2022-02-22T22:39:31Z</dcterms:created>
  <dcterms:modified xsi:type="dcterms:W3CDTF">2022-03-16T14:41:04Z</dcterms:modified>
</cp:coreProperties>
</file>